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76" r:id="rId2"/>
    <p:sldId id="305" r:id="rId3"/>
    <p:sldId id="297" r:id="rId4"/>
    <p:sldId id="298" r:id="rId5"/>
    <p:sldId id="299" r:id="rId6"/>
    <p:sldId id="300" r:id="rId7"/>
    <p:sldId id="303" r:id="rId8"/>
    <p:sldId id="304" r:id="rId9"/>
    <p:sldId id="302" r:id="rId10"/>
    <p:sldId id="294" r:id="rId11"/>
  </p:sldIdLst>
  <p:sldSz cx="13716000" cy="11887200"/>
  <p:notesSz cx="7315200" cy="96012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702220" algn="l" rtl="0" fontAlgn="base">
      <a:spcBef>
        <a:spcPct val="0"/>
      </a:spcBef>
      <a:spcAft>
        <a:spcPct val="0"/>
      </a:spcAft>
      <a:defRPr kern="1200">
        <a:solidFill>
          <a:schemeClr val="tx1"/>
        </a:solidFill>
        <a:latin typeface="Arial" charset="0"/>
        <a:ea typeface="宋体" charset="-122"/>
        <a:cs typeface="+mn-cs"/>
      </a:defRPr>
    </a:lvl2pPr>
    <a:lvl3pPr marL="1404439" algn="l" rtl="0" fontAlgn="base">
      <a:spcBef>
        <a:spcPct val="0"/>
      </a:spcBef>
      <a:spcAft>
        <a:spcPct val="0"/>
      </a:spcAft>
      <a:defRPr kern="1200">
        <a:solidFill>
          <a:schemeClr val="tx1"/>
        </a:solidFill>
        <a:latin typeface="Arial" charset="0"/>
        <a:ea typeface="宋体" charset="-122"/>
        <a:cs typeface="+mn-cs"/>
      </a:defRPr>
    </a:lvl3pPr>
    <a:lvl4pPr marL="2106659" algn="l" rtl="0" fontAlgn="base">
      <a:spcBef>
        <a:spcPct val="0"/>
      </a:spcBef>
      <a:spcAft>
        <a:spcPct val="0"/>
      </a:spcAft>
      <a:defRPr kern="1200">
        <a:solidFill>
          <a:schemeClr val="tx1"/>
        </a:solidFill>
        <a:latin typeface="Arial" charset="0"/>
        <a:ea typeface="宋体" charset="-122"/>
        <a:cs typeface="+mn-cs"/>
      </a:defRPr>
    </a:lvl4pPr>
    <a:lvl5pPr marL="2808878" algn="l" rtl="0" fontAlgn="base">
      <a:spcBef>
        <a:spcPct val="0"/>
      </a:spcBef>
      <a:spcAft>
        <a:spcPct val="0"/>
      </a:spcAft>
      <a:defRPr kern="1200">
        <a:solidFill>
          <a:schemeClr val="tx1"/>
        </a:solidFill>
        <a:latin typeface="Arial" charset="0"/>
        <a:ea typeface="宋体" charset="-122"/>
        <a:cs typeface="+mn-cs"/>
      </a:defRPr>
    </a:lvl5pPr>
    <a:lvl6pPr marL="3511098" algn="l" defTabSz="1404439" rtl="0" eaLnBrk="1" latinLnBrk="0" hangingPunct="1">
      <a:defRPr kern="1200">
        <a:solidFill>
          <a:schemeClr val="tx1"/>
        </a:solidFill>
        <a:latin typeface="Arial" charset="0"/>
        <a:ea typeface="宋体" charset="-122"/>
        <a:cs typeface="+mn-cs"/>
      </a:defRPr>
    </a:lvl6pPr>
    <a:lvl7pPr marL="4213319" algn="l" defTabSz="1404439" rtl="0" eaLnBrk="1" latinLnBrk="0" hangingPunct="1">
      <a:defRPr kern="1200">
        <a:solidFill>
          <a:schemeClr val="tx1"/>
        </a:solidFill>
        <a:latin typeface="Arial" charset="0"/>
        <a:ea typeface="宋体" charset="-122"/>
        <a:cs typeface="+mn-cs"/>
      </a:defRPr>
    </a:lvl7pPr>
    <a:lvl8pPr marL="4915538" algn="l" defTabSz="1404439" rtl="0" eaLnBrk="1" latinLnBrk="0" hangingPunct="1">
      <a:defRPr kern="1200">
        <a:solidFill>
          <a:schemeClr val="tx1"/>
        </a:solidFill>
        <a:latin typeface="Arial" charset="0"/>
        <a:ea typeface="宋体" charset="-122"/>
        <a:cs typeface="+mn-cs"/>
      </a:defRPr>
    </a:lvl8pPr>
    <a:lvl9pPr marL="5617758" algn="l" defTabSz="1404439"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3744"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k Phillips" initials="Z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4B183"/>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88755" autoAdjust="0"/>
  </p:normalViewPr>
  <p:slideViewPr>
    <p:cSldViewPr snapToGrid="0">
      <p:cViewPr varScale="1">
        <p:scale>
          <a:sx n="62" d="100"/>
          <a:sy n="62" d="100"/>
        </p:scale>
        <p:origin x="712" y="224"/>
      </p:cViewPr>
      <p:guideLst>
        <p:guide orient="horz" pos="3744"/>
        <p:guide pos="432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commentAuthors" Target="commentAuthor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6380B-5E84-479B-AFCE-89FF19BA677B}"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5561CCC-2788-4730-8F3E-26073FFDF42E}">
      <dgm:prSet phldrT="[Text]"/>
      <dgm:spPr/>
      <dgm:t>
        <a:bodyPr/>
        <a:lstStyle/>
        <a:p>
          <a:r>
            <a:rPr lang="en-US" dirty="0" smtClean="0"/>
            <a:t> </a:t>
          </a:r>
          <a:endParaRPr lang="en-US" dirty="0"/>
        </a:p>
      </dgm:t>
    </dgm:pt>
    <dgm:pt modelId="{CE714A3E-573B-4AB7-B9E8-71CCEB79BDA6}" type="parTrans" cxnId="{130EDB14-CFD3-4FD2-B102-FC77879FC2EA}">
      <dgm:prSet/>
      <dgm:spPr/>
      <dgm:t>
        <a:bodyPr/>
        <a:lstStyle/>
        <a:p>
          <a:endParaRPr lang="en-US"/>
        </a:p>
      </dgm:t>
    </dgm:pt>
    <dgm:pt modelId="{F826FBCC-879C-4D77-8F3B-A2E8982B42BB}" type="sibTrans" cxnId="{130EDB14-CFD3-4FD2-B102-FC77879FC2EA}">
      <dgm:prSet/>
      <dgm:spPr/>
      <dgm:t>
        <a:bodyPr/>
        <a:lstStyle/>
        <a:p>
          <a:endParaRPr lang="en-US"/>
        </a:p>
      </dgm:t>
    </dgm:pt>
    <dgm:pt modelId="{8D6A5F35-CEB2-428D-9C82-AC0244FF177F}">
      <dgm:prSet phldrT="[Text]"/>
      <dgm:spPr/>
      <dgm:t>
        <a:bodyPr/>
        <a:lstStyle/>
        <a:p>
          <a:r>
            <a:rPr lang="en-US" dirty="0" smtClean="0"/>
            <a:t> </a:t>
          </a:r>
          <a:endParaRPr lang="en-US" dirty="0"/>
        </a:p>
      </dgm:t>
    </dgm:pt>
    <dgm:pt modelId="{B48EE490-8329-40A9-8272-5AC3530C053F}" type="parTrans" cxnId="{D8A313F1-6BC7-442E-9C3A-E109E4390516}">
      <dgm:prSet/>
      <dgm:spPr/>
      <dgm:t>
        <a:bodyPr/>
        <a:lstStyle/>
        <a:p>
          <a:endParaRPr lang="en-US"/>
        </a:p>
      </dgm:t>
    </dgm:pt>
    <dgm:pt modelId="{0439F81A-2242-47D0-8886-2B1F52601AEC}" type="sibTrans" cxnId="{D8A313F1-6BC7-442E-9C3A-E109E4390516}">
      <dgm:prSet/>
      <dgm:spPr/>
      <dgm:t>
        <a:bodyPr/>
        <a:lstStyle/>
        <a:p>
          <a:endParaRPr lang="en-US"/>
        </a:p>
      </dgm:t>
    </dgm:pt>
    <dgm:pt modelId="{C5C152D7-6C43-411C-8C39-131560846D83}">
      <dgm:prSet phldrT="[Text]"/>
      <dgm:spPr/>
      <dgm:t>
        <a:bodyPr/>
        <a:lstStyle/>
        <a:p>
          <a:r>
            <a:rPr lang="en-US" dirty="0" smtClean="0"/>
            <a:t> </a:t>
          </a:r>
          <a:endParaRPr lang="en-US" dirty="0"/>
        </a:p>
      </dgm:t>
    </dgm:pt>
    <dgm:pt modelId="{E9B26A09-756F-4EE3-8F43-A8ACE0523D2C}" type="parTrans" cxnId="{6F5137AC-9BCC-4FD1-BB35-70149A4D87EF}">
      <dgm:prSet/>
      <dgm:spPr/>
      <dgm:t>
        <a:bodyPr/>
        <a:lstStyle/>
        <a:p>
          <a:endParaRPr lang="en-US"/>
        </a:p>
      </dgm:t>
    </dgm:pt>
    <dgm:pt modelId="{EDB50C2B-6E24-4AF4-BF4E-70F265FF5FC4}" type="sibTrans" cxnId="{6F5137AC-9BCC-4FD1-BB35-70149A4D87EF}">
      <dgm:prSet/>
      <dgm:spPr/>
      <dgm:t>
        <a:bodyPr/>
        <a:lstStyle/>
        <a:p>
          <a:endParaRPr lang="en-US"/>
        </a:p>
      </dgm:t>
    </dgm:pt>
    <dgm:pt modelId="{95D92496-B7B4-4716-8DB6-B9EC80530EB0}">
      <dgm:prSet phldrT="[Text]"/>
      <dgm:spPr/>
      <dgm:t>
        <a:bodyPr/>
        <a:lstStyle/>
        <a:p>
          <a:r>
            <a:rPr lang="en-US" dirty="0" smtClean="0"/>
            <a:t> </a:t>
          </a:r>
          <a:endParaRPr lang="en-US" dirty="0"/>
        </a:p>
      </dgm:t>
    </dgm:pt>
    <dgm:pt modelId="{32B4D09A-EBEB-4347-B993-D81F447EEB9B}" type="parTrans" cxnId="{5172733F-DAD3-4554-A71D-D8F89EDBA510}">
      <dgm:prSet/>
      <dgm:spPr/>
      <dgm:t>
        <a:bodyPr/>
        <a:lstStyle/>
        <a:p>
          <a:endParaRPr lang="en-US"/>
        </a:p>
      </dgm:t>
    </dgm:pt>
    <dgm:pt modelId="{34DFACF7-4136-4C38-9997-E19F81FE057F}" type="sibTrans" cxnId="{5172733F-DAD3-4554-A71D-D8F89EDBA510}">
      <dgm:prSet/>
      <dgm:spPr/>
      <dgm:t>
        <a:bodyPr/>
        <a:lstStyle/>
        <a:p>
          <a:endParaRPr lang="en-US"/>
        </a:p>
      </dgm:t>
    </dgm:pt>
    <dgm:pt modelId="{1C78C0A5-957D-4BDD-8A42-66E281F7098E}">
      <dgm:prSet phldrT="[Text]"/>
      <dgm:spPr/>
      <dgm:t>
        <a:bodyPr/>
        <a:lstStyle/>
        <a:p>
          <a:r>
            <a:rPr lang="en-US" dirty="0" smtClean="0"/>
            <a:t> </a:t>
          </a:r>
          <a:endParaRPr lang="en-US" dirty="0"/>
        </a:p>
      </dgm:t>
    </dgm:pt>
    <dgm:pt modelId="{CB073581-2ED0-4C83-9116-28C427B80165}" type="parTrans" cxnId="{A874E067-E881-4659-AF86-EE39E52E7149}">
      <dgm:prSet/>
      <dgm:spPr/>
      <dgm:t>
        <a:bodyPr/>
        <a:lstStyle/>
        <a:p>
          <a:endParaRPr lang="en-US"/>
        </a:p>
      </dgm:t>
    </dgm:pt>
    <dgm:pt modelId="{68C2326B-C1CE-40DB-AD43-B1E0B45F7854}" type="sibTrans" cxnId="{A874E067-E881-4659-AF86-EE39E52E7149}">
      <dgm:prSet/>
      <dgm:spPr/>
      <dgm:t>
        <a:bodyPr/>
        <a:lstStyle/>
        <a:p>
          <a:endParaRPr lang="en-US"/>
        </a:p>
      </dgm:t>
    </dgm:pt>
    <dgm:pt modelId="{C181C9F4-6097-46B7-AB31-075F890C8F14}" type="pres">
      <dgm:prSet presAssocID="{87C6380B-5E84-479B-AFCE-89FF19BA677B}" presName="cycle" presStyleCnt="0">
        <dgm:presLayoutVars>
          <dgm:dir/>
          <dgm:resizeHandles val="exact"/>
        </dgm:presLayoutVars>
      </dgm:prSet>
      <dgm:spPr/>
      <dgm:t>
        <a:bodyPr/>
        <a:lstStyle/>
        <a:p>
          <a:endParaRPr lang="en-US"/>
        </a:p>
      </dgm:t>
    </dgm:pt>
    <dgm:pt modelId="{180574CF-74B1-4459-A8E7-718C9A5AA43A}" type="pres">
      <dgm:prSet presAssocID="{E5561CCC-2788-4730-8F3E-26073FFDF42E}" presName="dummy" presStyleCnt="0"/>
      <dgm:spPr/>
    </dgm:pt>
    <dgm:pt modelId="{80BC6143-A294-46DA-AD3E-9F48FB910340}" type="pres">
      <dgm:prSet presAssocID="{E5561CCC-2788-4730-8F3E-26073FFDF42E}" presName="node" presStyleLbl="revTx" presStyleIdx="0" presStyleCnt="5">
        <dgm:presLayoutVars>
          <dgm:bulletEnabled val="1"/>
        </dgm:presLayoutVars>
      </dgm:prSet>
      <dgm:spPr/>
      <dgm:t>
        <a:bodyPr/>
        <a:lstStyle/>
        <a:p>
          <a:endParaRPr lang="en-US"/>
        </a:p>
      </dgm:t>
    </dgm:pt>
    <dgm:pt modelId="{C0CD24E2-786A-4B72-A185-3B9A104B8C1D}" type="pres">
      <dgm:prSet presAssocID="{F826FBCC-879C-4D77-8F3B-A2E8982B42BB}" presName="sibTrans" presStyleLbl="node1" presStyleIdx="0" presStyleCnt="5"/>
      <dgm:spPr/>
      <dgm:t>
        <a:bodyPr/>
        <a:lstStyle/>
        <a:p>
          <a:endParaRPr lang="en-US"/>
        </a:p>
      </dgm:t>
    </dgm:pt>
    <dgm:pt modelId="{C619799B-52B5-4267-9E3F-8A291ED05C8D}" type="pres">
      <dgm:prSet presAssocID="{8D6A5F35-CEB2-428D-9C82-AC0244FF177F}" presName="dummy" presStyleCnt="0"/>
      <dgm:spPr/>
    </dgm:pt>
    <dgm:pt modelId="{EA66245F-356B-488C-8D02-498FECC0E82B}" type="pres">
      <dgm:prSet presAssocID="{8D6A5F35-CEB2-428D-9C82-AC0244FF177F}" presName="node" presStyleLbl="revTx" presStyleIdx="1" presStyleCnt="5">
        <dgm:presLayoutVars>
          <dgm:bulletEnabled val="1"/>
        </dgm:presLayoutVars>
      </dgm:prSet>
      <dgm:spPr/>
      <dgm:t>
        <a:bodyPr/>
        <a:lstStyle/>
        <a:p>
          <a:endParaRPr lang="en-US"/>
        </a:p>
      </dgm:t>
    </dgm:pt>
    <dgm:pt modelId="{16288DD1-4C41-4A95-AE51-14713677DEEE}" type="pres">
      <dgm:prSet presAssocID="{0439F81A-2242-47D0-8886-2B1F52601AEC}" presName="sibTrans" presStyleLbl="node1" presStyleIdx="1" presStyleCnt="5"/>
      <dgm:spPr/>
      <dgm:t>
        <a:bodyPr/>
        <a:lstStyle/>
        <a:p>
          <a:endParaRPr lang="en-US"/>
        </a:p>
      </dgm:t>
    </dgm:pt>
    <dgm:pt modelId="{AE19AEBB-A18D-4271-A89C-0FAB0A8B7727}" type="pres">
      <dgm:prSet presAssocID="{C5C152D7-6C43-411C-8C39-131560846D83}" presName="dummy" presStyleCnt="0"/>
      <dgm:spPr/>
    </dgm:pt>
    <dgm:pt modelId="{6EE69A21-8029-4ABF-A473-FBA82FD860B7}" type="pres">
      <dgm:prSet presAssocID="{C5C152D7-6C43-411C-8C39-131560846D83}" presName="node" presStyleLbl="revTx" presStyleIdx="2" presStyleCnt="5">
        <dgm:presLayoutVars>
          <dgm:bulletEnabled val="1"/>
        </dgm:presLayoutVars>
      </dgm:prSet>
      <dgm:spPr/>
      <dgm:t>
        <a:bodyPr/>
        <a:lstStyle/>
        <a:p>
          <a:endParaRPr lang="en-US"/>
        </a:p>
      </dgm:t>
    </dgm:pt>
    <dgm:pt modelId="{3BF40AD5-332E-4D81-8DFC-17F3D345CAB6}" type="pres">
      <dgm:prSet presAssocID="{EDB50C2B-6E24-4AF4-BF4E-70F265FF5FC4}" presName="sibTrans" presStyleLbl="node1" presStyleIdx="2" presStyleCnt="5"/>
      <dgm:spPr/>
      <dgm:t>
        <a:bodyPr/>
        <a:lstStyle/>
        <a:p>
          <a:endParaRPr lang="en-US"/>
        </a:p>
      </dgm:t>
    </dgm:pt>
    <dgm:pt modelId="{56B0DC65-A287-4E28-9ECB-B273F3DDA32B}" type="pres">
      <dgm:prSet presAssocID="{95D92496-B7B4-4716-8DB6-B9EC80530EB0}" presName="dummy" presStyleCnt="0"/>
      <dgm:spPr/>
    </dgm:pt>
    <dgm:pt modelId="{F913502B-34EA-4665-A95C-87072A869530}" type="pres">
      <dgm:prSet presAssocID="{95D92496-B7B4-4716-8DB6-B9EC80530EB0}" presName="node" presStyleLbl="revTx" presStyleIdx="3" presStyleCnt="5">
        <dgm:presLayoutVars>
          <dgm:bulletEnabled val="1"/>
        </dgm:presLayoutVars>
      </dgm:prSet>
      <dgm:spPr/>
      <dgm:t>
        <a:bodyPr/>
        <a:lstStyle/>
        <a:p>
          <a:endParaRPr lang="en-US"/>
        </a:p>
      </dgm:t>
    </dgm:pt>
    <dgm:pt modelId="{323CA980-2F0F-40DB-8445-A97A27C4B0C3}" type="pres">
      <dgm:prSet presAssocID="{34DFACF7-4136-4C38-9997-E19F81FE057F}" presName="sibTrans" presStyleLbl="node1" presStyleIdx="3" presStyleCnt="5"/>
      <dgm:spPr/>
      <dgm:t>
        <a:bodyPr/>
        <a:lstStyle/>
        <a:p>
          <a:endParaRPr lang="en-US"/>
        </a:p>
      </dgm:t>
    </dgm:pt>
    <dgm:pt modelId="{B98DAD63-07F1-4FE1-A3F2-2625697D44F3}" type="pres">
      <dgm:prSet presAssocID="{1C78C0A5-957D-4BDD-8A42-66E281F7098E}" presName="dummy" presStyleCnt="0"/>
      <dgm:spPr/>
    </dgm:pt>
    <dgm:pt modelId="{E503AF34-B192-4009-AA93-4798B960112E}" type="pres">
      <dgm:prSet presAssocID="{1C78C0A5-957D-4BDD-8A42-66E281F7098E}" presName="node" presStyleLbl="revTx" presStyleIdx="4" presStyleCnt="5">
        <dgm:presLayoutVars>
          <dgm:bulletEnabled val="1"/>
        </dgm:presLayoutVars>
      </dgm:prSet>
      <dgm:spPr/>
      <dgm:t>
        <a:bodyPr/>
        <a:lstStyle/>
        <a:p>
          <a:endParaRPr lang="en-US"/>
        </a:p>
      </dgm:t>
    </dgm:pt>
    <dgm:pt modelId="{AEBB8914-2107-46E9-8FD7-533885650B1F}" type="pres">
      <dgm:prSet presAssocID="{68C2326B-C1CE-40DB-AD43-B1E0B45F7854}" presName="sibTrans" presStyleLbl="node1" presStyleIdx="4" presStyleCnt="5"/>
      <dgm:spPr/>
      <dgm:t>
        <a:bodyPr/>
        <a:lstStyle/>
        <a:p>
          <a:endParaRPr lang="en-US"/>
        </a:p>
      </dgm:t>
    </dgm:pt>
  </dgm:ptLst>
  <dgm:cxnLst>
    <dgm:cxn modelId="{130EDB14-CFD3-4FD2-B102-FC77879FC2EA}" srcId="{87C6380B-5E84-479B-AFCE-89FF19BA677B}" destId="{E5561CCC-2788-4730-8F3E-26073FFDF42E}" srcOrd="0" destOrd="0" parTransId="{CE714A3E-573B-4AB7-B9E8-71CCEB79BDA6}" sibTransId="{F826FBCC-879C-4D77-8F3B-A2E8982B42BB}"/>
    <dgm:cxn modelId="{2FE384FD-206B-5248-B3F3-1E28A6D88E98}" type="presOf" srcId="{C5C152D7-6C43-411C-8C39-131560846D83}" destId="{6EE69A21-8029-4ABF-A473-FBA82FD860B7}" srcOrd="0" destOrd="0" presId="urn:microsoft.com/office/officeart/2005/8/layout/cycle1"/>
    <dgm:cxn modelId="{B5ABE89E-A1CE-FA46-A743-610401BBF033}" type="presOf" srcId="{68C2326B-C1CE-40DB-AD43-B1E0B45F7854}" destId="{AEBB8914-2107-46E9-8FD7-533885650B1F}" srcOrd="0" destOrd="0" presId="urn:microsoft.com/office/officeart/2005/8/layout/cycle1"/>
    <dgm:cxn modelId="{C45DE193-A8B0-5242-847D-BFC98CBA378F}" type="presOf" srcId="{E5561CCC-2788-4730-8F3E-26073FFDF42E}" destId="{80BC6143-A294-46DA-AD3E-9F48FB910340}" srcOrd="0" destOrd="0" presId="urn:microsoft.com/office/officeart/2005/8/layout/cycle1"/>
    <dgm:cxn modelId="{F5441696-8B73-B14A-A970-095E9581E1E4}" type="presOf" srcId="{1C78C0A5-957D-4BDD-8A42-66E281F7098E}" destId="{E503AF34-B192-4009-AA93-4798B960112E}" srcOrd="0" destOrd="0" presId="urn:microsoft.com/office/officeart/2005/8/layout/cycle1"/>
    <dgm:cxn modelId="{6F5137AC-9BCC-4FD1-BB35-70149A4D87EF}" srcId="{87C6380B-5E84-479B-AFCE-89FF19BA677B}" destId="{C5C152D7-6C43-411C-8C39-131560846D83}" srcOrd="2" destOrd="0" parTransId="{E9B26A09-756F-4EE3-8F43-A8ACE0523D2C}" sibTransId="{EDB50C2B-6E24-4AF4-BF4E-70F265FF5FC4}"/>
    <dgm:cxn modelId="{42532370-70AB-3F4A-B22C-2F470E440FE0}" type="presOf" srcId="{F826FBCC-879C-4D77-8F3B-A2E8982B42BB}" destId="{C0CD24E2-786A-4B72-A185-3B9A104B8C1D}" srcOrd="0" destOrd="0" presId="urn:microsoft.com/office/officeart/2005/8/layout/cycle1"/>
    <dgm:cxn modelId="{5DE64DAA-902D-E840-A18C-E60AF25D8DD6}" type="presOf" srcId="{0439F81A-2242-47D0-8886-2B1F52601AEC}" destId="{16288DD1-4C41-4A95-AE51-14713677DEEE}" srcOrd="0" destOrd="0" presId="urn:microsoft.com/office/officeart/2005/8/layout/cycle1"/>
    <dgm:cxn modelId="{A874E067-E881-4659-AF86-EE39E52E7149}" srcId="{87C6380B-5E84-479B-AFCE-89FF19BA677B}" destId="{1C78C0A5-957D-4BDD-8A42-66E281F7098E}" srcOrd="4" destOrd="0" parTransId="{CB073581-2ED0-4C83-9116-28C427B80165}" sibTransId="{68C2326B-C1CE-40DB-AD43-B1E0B45F7854}"/>
    <dgm:cxn modelId="{20D0C235-3EBB-3B41-ADE7-A4ACA51669B8}" type="presOf" srcId="{EDB50C2B-6E24-4AF4-BF4E-70F265FF5FC4}" destId="{3BF40AD5-332E-4D81-8DFC-17F3D345CAB6}" srcOrd="0" destOrd="0" presId="urn:microsoft.com/office/officeart/2005/8/layout/cycle1"/>
    <dgm:cxn modelId="{5172733F-DAD3-4554-A71D-D8F89EDBA510}" srcId="{87C6380B-5E84-479B-AFCE-89FF19BA677B}" destId="{95D92496-B7B4-4716-8DB6-B9EC80530EB0}" srcOrd="3" destOrd="0" parTransId="{32B4D09A-EBEB-4347-B993-D81F447EEB9B}" sibTransId="{34DFACF7-4136-4C38-9997-E19F81FE057F}"/>
    <dgm:cxn modelId="{46B32C84-75B6-B24E-8BE3-0D10A943D489}" type="presOf" srcId="{34DFACF7-4136-4C38-9997-E19F81FE057F}" destId="{323CA980-2F0F-40DB-8445-A97A27C4B0C3}" srcOrd="0" destOrd="0" presId="urn:microsoft.com/office/officeart/2005/8/layout/cycle1"/>
    <dgm:cxn modelId="{D8A313F1-6BC7-442E-9C3A-E109E4390516}" srcId="{87C6380B-5E84-479B-AFCE-89FF19BA677B}" destId="{8D6A5F35-CEB2-428D-9C82-AC0244FF177F}" srcOrd="1" destOrd="0" parTransId="{B48EE490-8329-40A9-8272-5AC3530C053F}" sibTransId="{0439F81A-2242-47D0-8886-2B1F52601AEC}"/>
    <dgm:cxn modelId="{50B1DC0F-2992-2A43-9F04-03BFB35CB232}" type="presOf" srcId="{95D92496-B7B4-4716-8DB6-B9EC80530EB0}" destId="{F913502B-34EA-4665-A95C-87072A869530}" srcOrd="0" destOrd="0" presId="urn:microsoft.com/office/officeart/2005/8/layout/cycle1"/>
    <dgm:cxn modelId="{32083E0C-0DEA-884E-8833-60954D1377A5}" type="presOf" srcId="{87C6380B-5E84-479B-AFCE-89FF19BA677B}" destId="{C181C9F4-6097-46B7-AB31-075F890C8F14}" srcOrd="0" destOrd="0" presId="urn:microsoft.com/office/officeart/2005/8/layout/cycle1"/>
    <dgm:cxn modelId="{98BD02F3-A1ED-0A48-8A65-76FD4E5A9460}" type="presOf" srcId="{8D6A5F35-CEB2-428D-9C82-AC0244FF177F}" destId="{EA66245F-356B-488C-8D02-498FECC0E82B}" srcOrd="0" destOrd="0" presId="urn:microsoft.com/office/officeart/2005/8/layout/cycle1"/>
    <dgm:cxn modelId="{525DE641-02A4-344D-B6FA-93090ACC1767}" type="presParOf" srcId="{C181C9F4-6097-46B7-AB31-075F890C8F14}" destId="{180574CF-74B1-4459-A8E7-718C9A5AA43A}" srcOrd="0" destOrd="0" presId="urn:microsoft.com/office/officeart/2005/8/layout/cycle1"/>
    <dgm:cxn modelId="{75624086-F776-0A40-9F6A-6825B3265E91}" type="presParOf" srcId="{C181C9F4-6097-46B7-AB31-075F890C8F14}" destId="{80BC6143-A294-46DA-AD3E-9F48FB910340}" srcOrd="1" destOrd="0" presId="urn:microsoft.com/office/officeart/2005/8/layout/cycle1"/>
    <dgm:cxn modelId="{19334E04-8FD9-0042-BC69-4111D7985D88}" type="presParOf" srcId="{C181C9F4-6097-46B7-AB31-075F890C8F14}" destId="{C0CD24E2-786A-4B72-A185-3B9A104B8C1D}" srcOrd="2" destOrd="0" presId="urn:microsoft.com/office/officeart/2005/8/layout/cycle1"/>
    <dgm:cxn modelId="{836F9719-FA45-4346-8A28-704BB0ABF352}" type="presParOf" srcId="{C181C9F4-6097-46B7-AB31-075F890C8F14}" destId="{C619799B-52B5-4267-9E3F-8A291ED05C8D}" srcOrd="3" destOrd="0" presId="urn:microsoft.com/office/officeart/2005/8/layout/cycle1"/>
    <dgm:cxn modelId="{AB7A87CA-D893-5D49-B0A0-E6D29CAD6F18}" type="presParOf" srcId="{C181C9F4-6097-46B7-AB31-075F890C8F14}" destId="{EA66245F-356B-488C-8D02-498FECC0E82B}" srcOrd="4" destOrd="0" presId="urn:microsoft.com/office/officeart/2005/8/layout/cycle1"/>
    <dgm:cxn modelId="{D6DECB4F-C256-604D-8B6C-0B9D23D83CE4}" type="presParOf" srcId="{C181C9F4-6097-46B7-AB31-075F890C8F14}" destId="{16288DD1-4C41-4A95-AE51-14713677DEEE}" srcOrd="5" destOrd="0" presId="urn:microsoft.com/office/officeart/2005/8/layout/cycle1"/>
    <dgm:cxn modelId="{2D36F688-6BDA-5F45-9659-566F925774F6}" type="presParOf" srcId="{C181C9F4-6097-46B7-AB31-075F890C8F14}" destId="{AE19AEBB-A18D-4271-A89C-0FAB0A8B7727}" srcOrd="6" destOrd="0" presId="urn:microsoft.com/office/officeart/2005/8/layout/cycle1"/>
    <dgm:cxn modelId="{C1A3CE1A-C578-B547-B613-249F63C875D3}" type="presParOf" srcId="{C181C9F4-6097-46B7-AB31-075F890C8F14}" destId="{6EE69A21-8029-4ABF-A473-FBA82FD860B7}" srcOrd="7" destOrd="0" presId="urn:microsoft.com/office/officeart/2005/8/layout/cycle1"/>
    <dgm:cxn modelId="{F31E097C-86FE-454D-A0FB-2494271F239C}" type="presParOf" srcId="{C181C9F4-6097-46B7-AB31-075F890C8F14}" destId="{3BF40AD5-332E-4D81-8DFC-17F3D345CAB6}" srcOrd="8" destOrd="0" presId="urn:microsoft.com/office/officeart/2005/8/layout/cycle1"/>
    <dgm:cxn modelId="{3C933B09-716D-1C4F-890C-CB13DC829402}" type="presParOf" srcId="{C181C9F4-6097-46B7-AB31-075F890C8F14}" destId="{56B0DC65-A287-4E28-9ECB-B273F3DDA32B}" srcOrd="9" destOrd="0" presId="urn:microsoft.com/office/officeart/2005/8/layout/cycle1"/>
    <dgm:cxn modelId="{555D7D53-9BB9-304F-AD74-EBD039F09262}" type="presParOf" srcId="{C181C9F4-6097-46B7-AB31-075F890C8F14}" destId="{F913502B-34EA-4665-A95C-87072A869530}" srcOrd="10" destOrd="0" presId="urn:microsoft.com/office/officeart/2005/8/layout/cycle1"/>
    <dgm:cxn modelId="{59933E5F-DD5C-2642-A73B-6E0A99325379}" type="presParOf" srcId="{C181C9F4-6097-46B7-AB31-075F890C8F14}" destId="{323CA980-2F0F-40DB-8445-A97A27C4B0C3}" srcOrd="11" destOrd="0" presId="urn:microsoft.com/office/officeart/2005/8/layout/cycle1"/>
    <dgm:cxn modelId="{D9444DE0-8DAD-4648-BDF4-F6B0E27B379C}" type="presParOf" srcId="{C181C9F4-6097-46B7-AB31-075F890C8F14}" destId="{B98DAD63-07F1-4FE1-A3F2-2625697D44F3}" srcOrd="12" destOrd="0" presId="urn:microsoft.com/office/officeart/2005/8/layout/cycle1"/>
    <dgm:cxn modelId="{47E5C5D8-691F-1540-9FE2-198A1A4C5D08}" type="presParOf" srcId="{C181C9F4-6097-46B7-AB31-075F890C8F14}" destId="{E503AF34-B192-4009-AA93-4798B960112E}" srcOrd="13" destOrd="0" presId="urn:microsoft.com/office/officeart/2005/8/layout/cycle1"/>
    <dgm:cxn modelId="{28F243F4-DC2A-7F48-9747-CDFAB295BF67}" type="presParOf" srcId="{C181C9F4-6097-46B7-AB31-075F890C8F14}" destId="{AEBB8914-2107-46E9-8FD7-533885650B1F}"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C6143-A294-46DA-AD3E-9F48FB910340}">
      <dsp:nvSpPr>
        <dsp:cNvPr id="0" name=""/>
        <dsp:cNvSpPr/>
      </dsp:nvSpPr>
      <dsp:spPr>
        <a:xfrm>
          <a:off x="2260839" y="19808"/>
          <a:ext cx="682032" cy="68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 </a:t>
          </a:r>
          <a:endParaRPr lang="en-US" sz="4100" kern="1200" dirty="0"/>
        </a:p>
      </dsp:txBody>
      <dsp:txXfrm>
        <a:off x="2260839" y="19808"/>
        <a:ext cx="682032" cy="682032"/>
      </dsp:txXfrm>
    </dsp:sp>
    <dsp:sp modelId="{C0CD24E2-786A-4B72-A185-3B9A104B8C1D}">
      <dsp:nvSpPr>
        <dsp:cNvPr id="0" name=""/>
        <dsp:cNvSpPr/>
      </dsp:nvSpPr>
      <dsp:spPr>
        <a:xfrm>
          <a:off x="655395" y="-50"/>
          <a:ext cx="2558466" cy="2558466"/>
        </a:xfrm>
        <a:prstGeom prst="circularArrow">
          <a:avLst>
            <a:gd name="adj1" fmla="val 5198"/>
            <a:gd name="adj2" fmla="val 335776"/>
            <a:gd name="adj3" fmla="val 21293799"/>
            <a:gd name="adj4" fmla="val 1976575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6245F-356B-488C-8D02-498FECC0E82B}">
      <dsp:nvSpPr>
        <dsp:cNvPr id="0" name=""/>
        <dsp:cNvSpPr/>
      </dsp:nvSpPr>
      <dsp:spPr>
        <a:xfrm>
          <a:off x="2673208" y="1288949"/>
          <a:ext cx="682032" cy="68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 </a:t>
          </a:r>
          <a:endParaRPr lang="en-US" sz="4100" kern="1200" dirty="0"/>
        </a:p>
      </dsp:txBody>
      <dsp:txXfrm>
        <a:off x="2673208" y="1288949"/>
        <a:ext cx="682032" cy="682032"/>
      </dsp:txXfrm>
    </dsp:sp>
    <dsp:sp modelId="{16288DD1-4C41-4A95-AE51-14713677DEEE}">
      <dsp:nvSpPr>
        <dsp:cNvPr id="0" name=""/>
        <dsp:cNvSpPr/>
      </dsp:nvSpPr>
      <dsp:spPr>
        <a:xfrm>
          <a:off x="655395" y="-50"/>
          <a:ext cx="2558466" cy="2558466"/>
        </a:xfrm>
        <a:prstGeom prst="circularArrow">
          <a:avLst>
            <a:gd name="adj1" fmla="val 5198"/>
            <a:gd name="adj2" fmla="val 335776"/>
            <a:gd name="adj3" fmla="val 4015276"/>
            <a:gd name="adj4" fmla="val 225290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69A21-8029-4ABF-A473-FBA82FD860B7}">
      <dsp:nvSpPr>
        <dsp:cNvPr id="0" name=""/>
        <dsp:cNvSpPr/>
      </dsp:nvSpPr>
      <dsp:spPr>
        <a:xfrm>
          <a:off x="1593612" y="2073321"/>
          <a:ext cx="682032" cy="68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 </a:t>
          </a:r>
          <a:endParaRPr lang="en-US" sz="4100" kern="1200" dirty="0"/>
        </a:p>
      </dsp:txBody>
      <dsp:txXfrm>
        <a:off x="1593612" y="2073321"/>
        <a:ext cx="682032" cy="682032"/>
      </dsp:txXfrm>
    </dsp:sp>
    <dsp:sp modelId="{3BF40AD5-332E-4D81-8DFC-17F3D345CAB6}">
      <dsp:nvSpPr>
        <dsp:cNvPr id="0" name=""/>
        <dsp:cNvSpPr/>
      </dsp:nvSpPr>
      <dsp:spPr>
        <a:xfrm>
          <a:off x="655395" y="-50"/>
          <a:ext cx="2558466" cy="2558466"/>
        </a:xfrm>
        <a:prstGeom prst="circularArrow">
          <a:avLst>
            <a:gd name="adj1" fmla="val 5198"/>
            <a:gd name="adj2" fmla="val 335776"/>
            <a:gd name="adj3" fmla="val 8211322"/>
            <a:gd name="adj4" fmla="val 644894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3502B-34EA-4665-A95C-87072A869530}">
      <dsp:nvSpPr>
        <dsp:cNvPr id="0" name=""/>
        <dsp:cNvSpPr/>
      </dsp:nvSpPr>
      <dsp:spPr>
        <a:xfrm>
          <a:off x="514017" y="1288949"/>
          <a:ext cx="682032" cy="68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 </a:t>
          </a:r>
          <a:endParaRPr lang="en-US" sz="4100" kern="1200" dirty="0"/>
        </a:p>
      </dsp:txBody>
      <dsp:txXfrm>
        <a:off x="514017" y="1288949"/>
        <a:ext cx="682032" cy="682032"/>
      </dsp:txXfrm>
    </dsp:sp>
    <dsp:sp modelId="{323CA980-2F0F-40DB-8445-A97A27C4B0C3}">
      <dsp:nvSpPr>
        <dsp:cNvPr id="0" name=""/>
        <dsp:cNvSpPr/>
      </dsp:nvSpPr>
      <dsp:spPr>
        <a:xfrm>
          <a:off x="655395" y="-50"/>
          <a:ext cx="2558466" cy="2558466"/>
        </a:xfrm>
        <a:prstGeom prst="circularArrow">
          <a:avLst>
            <a:gd name="adj1" fmla="val 5198"/>
            <a:gd name="adj2" fmla="val 335776"/>
            <a:gd name="adj3" fmla="val 12298473"/>
            <a:gd name="adj4" fmla="val 10770425"/>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3AF34-B192-4009-AA93-4798B960112E}">
      <dsp:nvSpPr>
        <dsp:cNvPr id="0" name=""/>
        <dsp:cNvSpPr/>
      </dsp:nvSpPr>
      <dsp:spPr>
        <a:xfrm>
          <a:off x="926385" y="19808"/>
          <a:ext cx="682032" cy="68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 </a:t>
          </a:r>
          <a:endParaRPr lang="en-US" sz="4100" kern="1200" dirty="0"/>
        </a:p>
      </dsp:txBody>
      <dsp:txXfrm>
        <a:off x="926385" y="19808"/>
        <a:ext cx="682032" cy="682032"/>
      </dsp:txXfrm>
    </dsp:sp>
    <dsp:sp modelId="{AEBB8914-2107-46E9-8FD7-533885650B1F}">
      <dsp:nvSpPr>
        <dsp:cNvPr id="0" name=""/>
        <dsp:cNvSpPr/>
      </dsp:nvSpPr>
      <dsp:spPr>
        <a:xfrm>
          <a:off x="655395" y="-50"/>
          <a:ext cx="2558466" cy="2558466"/>
        </a:xfrm>
        <a:prstGeom prst="circularArrow">
          <a:avLst>
            <a:gd name="adj1" fmla="val 5198"/>
            <a:gd name="adj2" fmla="val 335776"/>
            <a:gd name="adj3" fmla="val 16866262"/>
            <a:gd name="adj4" fmla="val 1519796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5FB3D72-DB40-487C-95A4-73CC82F80BC2}" type="datetimeFigureOut">
              <a:rPr lang="en-US" smtClean="0"/>
              <a:t>12/15/16</a:t>
            </a:fld>
            <a:endParaRPr lang="en-US"/>
          </a:p>
        </p:txBody>
      </p:sp>
      <p:sp>
        <p:nvSpPr>
          <p:cNvPr id="4" name="Slide Image Placeholder 3"/>
          <p:cNvSpPr>
            <a:spLocks noGrp="1" noRot="1" noChangeAspect="1"/>
          </p:cNvSpPr>
          <p:nvPr>
            <p:ph type="sldImg" idx="2"/>
          </p:nvPr>
        </p:nvSpPr>
        <p:spPr>
          <a:xfrm>
            <a:off x="1787525" y="1200150"/>
            <a:ext cx="37401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D6EFAEDC-7E9F-43B0-A1FF-213E062474D8}" type="slidenum">
              <a:rPr lang="en-US" smtClean="0"/>
              <a:t>‹#›</a:t>
            </a:fld>
            <a:endParaRPr lang="en-US"/>
          </a:p>
        </p:txBody>
      </p:sp>
    </p:spTree>
    <p:extLst>
      <p:ext uri="{BB962C8B-B14F-4D97-AF65-F5344CB8AC3E}">
        <p14:creationId xmlns:p14="http://schemas.microsoft.com/office/powerpoint/2010/main" val="2593818868"/>
      </p:ext>
    </p:extLst>
  </p:cSld>
  <p:clrMap bg1="lt1" tx1="dk1" bg2="lt2" tx2="dk2" accent1="accent1" accent2="accent2" accent3="accent3" accent4="accent4" accent5="accent5" accent6="accent6" hlink="hlink" folHlink="folHlink"/>
  <p:notesStyle>
    <a:lvl1pPr marL="0" algn="l" defTabSz="1404439" rtl="0" eaLnBrk="1" latinLnBrk="0" hangingPunct="1">
      <a:defRPr sz="1844" kern="1200">
        <a:solidFill>
          <a:schemeClr val="tx1"/>
        </a:solidFill>
        <a:latin typeface="+mn-lt"/>
        <a:ea typeface="+mn-ea"/>
        <a:cs typeface="+mn-cs"/>
      </a:defRPr>
    </a:lvl1pPr>
    <a:lvl2pPr marL="702220" algn="l" defTabSz="1404439" rtl="0" eaLnBrk="1" latinLnBrk="0" hangingPunct="1">
      <a:defRPr sz="1844" kern="1200">
        <a:solidFill>
          <a:schemeClr val="tx1"/>
        </a:solidFill>
        <a:latin typeface="+mn-lt"/>
        <a:ea typeface="+mn-ea"/>
        <a:cs typeface="+mn-cs"/>
      </a:defRPr>
    </a:lvl2pPr>
    <a:lvl3pPr marL="1404439" algn="l" defTabSz="1404439" rtl="0" eaLnBrk="1" latinLnBrk="0" hangingPunct="1">
      <a:defRPr sz="1844" kern="1200">
        <a:solidFill>
          <a:schemeClr val="tx1"/>
        </a:solidFill>
        <a:latin typeface="+mn-lt"/>
        <a:ea typeface="+mn-ea"/>
        <a:cs typeface="+mn-cs"/>
      </a:defRPr>
    </a:lvl3pPr>
    <a:lvl4pPr marL="2106659" algn="l" defTabSz="1404439" rtl="0" eaLnBrk="1" latinLnBrk="0" hangingPunct="1">
      <a:defRPr sz="1844" kern="1200">
        <a:solidFill>
          <a:schemeClr val="tx1"/>
        </a:solidFill>
        <a:latin typeface="+mn-lt"/>
        <a:ea typeface="+mn-ea"/>
        <a:cs typeface="+mn-cs"/>
      </a:defRPr>
    </a:lvl4pPr>
    <a:lvl5pPr marL="2808878" algn="l" defTabSz="1404439" rtl="0" eaLnBrk="1" latinLnBrk="0" hangingPunct="1">
      <a:defRPr sz="1844" kern="1200">
        <a:solidFill>
          <a:schemeClr val="tx1"/>
        </a:solidFill>
        <a:latin typeface="+mn-lt"/>
        <a:ea typeface="+mn-ea"/>
        <a:cs typeface="+mn-cs"/>
      </a:defRPr>
    </a:lvl5pPr>
    <a:lvl6pPr marL="3511098" algn="l" defTabSz="1404439" rtl="0" eaLnBrk="1" latinLnBrk="0" hangingPunct="1">
      <a:defRPr sz="1844" kern="1200">
        <a:solidFill>
          <a:schemeClr val="tx1"/>
        </a:solidFill>
        <a:latin typeface="+mn-lt"/>
        <a:ea typeface="+mn-ea"/>
        <a:cs typeface="+mn-cs"/>
      </a:defRPr>
    </a:lvl6pPr>
    <a:lvl7pPr marL="4213319" algn="l" defTabSz="1404439" rtl="0" eaLnBrk="1" latinLnBrk="0" hangingPunct="1">
      <a:defRPr sz="1844" kern="1200">
        <a:solidFill>
          <a:schemeClr val="tx1"/>
        </a:solidFill>
        <a:latin typeface="+mn-lt"/>
        <a:ea typeface="+mn-ea"/>
        <a:cs typeface="+mn-cs"/>
      </a:defRPr>
    </a:lvl7pPr>
    <a:lvl8pPr marL="4915538" algn="l" defTabSz="1404439" rtl="0" eaLnBrk="1" latinLnBrk="0" hangingPunct="1">
      <a:defRPr sz="1844" kern="1200">
        <a:solidFill>
          <a:schemeClr val="tx1"/>
        </a:solidFill>
        <a:latin typeface="+mn-lt"/>
        <a:ea typeface="+mn-ea"/>
        <a:cs typeface="+mn-cs"/>
      </a:defRPr>
    </a:lvl8pPr>
    <a:lvl9pPr marL="5617758" algn="l" defTabSz="1404439" rtl="0" eaLnBrk="1" latinLnBrk="0" hangingPunct="1">
      <a:defRPr sz="18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1</a:t>
            </a:fld>
            <a:endParaRPr lang="en-US"/>
          </a:p>
        </p:txBody>
      </p:sp>
    </p:spTree>
    <p:extLst>
      <p:ext uri="{BB962C8B-B14F-4D97-AF65-F5344CB8AC3E}">
        <p14:creationId xmlns:p14="http://schemas.microsoft.com/office/powerpoint/2010/main" val="288459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2</a:t>
            </a:fld>
            <a:endParaRPr lang="en-US"/>
          </a:p>
        </p:txBody>
      </p:sp>
    </p:spTree>
    <p:extLst>
      <p:ext uri="{BB962C8B-B14F-4D97-AF65-F5344CB8AC3E}">
        <p14:creationId xmlns:p14="http://schemas.microsoft.com/office/powerpoint/2010/main" val="93081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FAEDC-7E9F-43B0-A1FF-213E062474D8}" type="slidenum">
              <a:rPr lang="en-US" smtClean="0"/>
              <a:t>3</a:t>
            </a:fld>
            <a:endParaRPr lang="en-US"/>
          </a:p>
        </p:txBody>
      </p:sp>
    </p:spTree>
    <p:extLst>
      <p:ext uri="{BB962C8B-B14F-4D97-AF65-F5344CB8AC3E}">
        <p14:creationId xmlns:p14="http://schemas.microsoft.com/office/powerpoint/2010/main" val="30443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4</a:t>
            </a:fld>
            <a:endParaRPr lang="en-US"/>
          </a:p>
        </p:txBody>
      </p:sp>
    </p:spTree>
    <p:extLst>
      <p:ext uri="{BB962C8B-B14F-4D97-AF65-F5344CB8AC3E}">
        <p14:creationId xmlns:p14="http://schemas.microsoft.com/office/powerpoint/2010/main" val="45873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5</a:t>
            </a:fld>
            <a:endParaRPr lang="en-US"/>
          </a:p>
        </p:txBody>
      </p:sp>
    </p:spTree>
    <p:extLst>
      <p:ext uri="{BB962C8B-B14F-4D97-AF65-F5344CB8AC3E}">
        <p14:creationId xmlns:p14="http://schemas.microsoft.com/office/powerpoint/2010/main" val="410236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7</a:t>
            </a:fld>
            <a:endParaRPr lang="en-US"/>
          </a:p>
        </p:txBody>
      </p:sp>
    </p:spTree>
    <p:extLst>
      <p:ext uri="{BB962C8B-B14F-4D97-AF65-F5344CB8AC3E}">
        <p14:creationId xmlns:p14="http://schemas.microsoft.com/office/powerpoint/2010/main" val="190319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8</a:t>
            </a:fld>
            <a:endParaRPr lang="en-US"/>
          </a:p>
        </p:txBody>
      </p:sp>
    </p:spTree>
    <p:extLst>
      <p:ext uri="{BB962C8B-B14F-4D97-AF65-F5344CB8AC3E}">
        <p14:creationId xmlns:p14="http://schemas.microsoft.com/office/powerpoint/2010/main" val="260502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9</a:t>
            </a:fld>
            <a:endParaRPr lang="en-US"/>
          </a:p>
        </p:txBody>
      </p:sp>
    </p:spTree>
    <p:extLst>
      <p:ext uri="{BB962C8B-B14F-4D97-AF65-F5344CB8AC3E}">
        <p14:creationId xmlns:p14="http://schemas.microsoft.com/office/powerpoint/2010/main" val="61530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1200150"/>
            <a:ext cx="37401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EFAEDC-7E9F-43B0-A1FF-213E062474D8}" type="slidenum">
              <a:rPr lang="en-US" smtClean="0"/>
              <a:t>10</a:t>
            </a:fld>
            <a:endParaRPr lang="en-US"/>
          </a:p>
        </p:txBody>
      </p:sp>
    </p:spTree>
    <p:extLst>
      <p:ext uri="{BB962C8B-B14F-4D97-AF65-F5344CB8AC3E}">
        <p14:creationId xmlns:p14="http://schemas.microsoft.com/office/powerpoint/2010/main" val="45873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1945429"/>
            <a:ext cx="11658600" cy="4138507"/>
          </a:xfrm>
        </p:spPr>
        <p:txBody>
          <a:bodyPr anchor="b"/>
          <a:lstStyle>
            <a:lvl1pPr algn="ctr">
              <a:defRPr sz="9000"/>
            </a:lvl1pPr>
          </a:lstStyle>
          <a:p>
            <a:r>
              <a:rPr lang="en-US" smtClean="0"/>
              <a:t>Click to edit Master title style</a:t>
            </a:r>
            <a:endParaRPr lang="en-US" dirty="0"/>
          </a:p>
        </p:txBody>
      </p:sp>
      <p:sp>
        <p:nvSpPr>
          <p:cNvPr id="3" name="Subtitle 2"/>
          <p:cNvSpPr>
            <a:spLocks noGrp="1"/>
          </p:cNvSpPr>
          <p:nvPr>
            <p:ph type="subTitle" idx="1"/>
          </p:nvPr>
        </p:nvSpPr>
        <p:spPr>
          <a:xfrm>
            <a:off x="1714500" y="6243533"/>
            <a:ext cx="10287000" cy="2869987"/>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B20B95C9-D798-49D2-AC74-E984D8DF555F}" type="datetimeFigureOut">
              <a:rPr lang="en-US" smtClean="0"/>
              <a:pPr>
                <a:defRPr/>
              </a:pPr>
              <a:t>12/15/16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34142E4-1714-438A-8393-DDDDD147F732}" type="slidenum">
              <a:rPr lang="en-US" smtClean="0"/>
              <a:pPr>
                <a:defRPr/>
              </a:pPr>
              <a:t>‹#›</a:t>
            </a:fld>
            <a:endParaRPr lang="en-US"/>
          </a:p>
        </p:txBody>
      </p:sp>
    </p:spTree>
    <p:extLst>
      <p:ext uri="{BB962C8B-B14F-4D97-AF65-F5344CB8AC3E}">
        <p14:creationId xmlns:p14="http://schemas.microsoft.com/office/powerpoint/2010/main" val="120697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EA66415-4F7C-45F3-B886-27FA365C9C24}" type="datetimeFigureOut">
              <a:rPr lang="en-US" smtClean="0"/>
              <a:pPr>
                <a:defRPr/>
              </a:pPr>
              <a:t>12/15/16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280ED56-78F0-4A48-BEB6-792F0BB5E279}" type="slidenum">
              <a:rPr lang="en-US" smtClean="0"/>
              <a:pPr>
                <a:defRPr/>
              </a:pPr>
              <a:t>‹#›</a:t>
            </a:fld>
            <a:endParaRPr lang="en-US"/>
          </a:p>
        </p:txBody>
      </p:sp>
    </p:spTree>
    <p:extLst>
      <p:ext uri="{BB962C8B-B14F-4D97-AF65-F5344CB8AC3E}">
        <p14:creationId xmlns:p14="http://schemas.microsoft.com/office/powerpoint/2010/main" val="9847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632883"/>
            <a:ext cx="2957513" cy="1007385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6" y="632883"/>
            <a:ext cx="8701088" cy="1007385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EAD6FCAA-8BD9-4027-9403-066BBC4791BD}" type="datetimeFigureOut">
              <a:rPr lang="en-US" smtClean="0"/>
              <a:pPr>
                <a:defRPr/>
              </a:pPr>
              <a:t>12/15/16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F548236-57B2-409B-819F-CECCF5658DD1}" type="slidenum">
              <a:rPr lang="en-US" smtClean="0"/>
              <a:pPr>
                <a:defRPr/>
              </a:pPr>
              <a:t>‹#›</a:t>
            </a:fld>
            <a:endParaRPr lang="en-US"/>
          </a:p>
        </p:txBody>
      </p:sp>
    </p:spTree>
    <p:extLst>
      <p:ext uri="{BB962C8B-B14F-4D97-AF65-F5344CB8AC3E}">
        <p14:creationId xmlns:p14="http://schemas.microsoft.com/office/powerpoint/2010/main" val="100911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06C6FB0-0C5D-43A7-8E58-1471C8C45362}" type="datetimeFigureOut">
              <a:rPr lang="en-US" smtClean="0"/>
              <a:pPr>
                <a:defRPr/>
              </a:pPr>
              <a:t>12/15/16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2E5ABB7-74B3-4F87-B1BD-37E86BA92DEF}" type="slidenum">
              <a:rPr lang="en-US" smtClean="0"/>
              <a:pPr>
                <a:defRPr/>
              </a:pPr>
              <a:t>‹#›</a:t>
            </a:fld>
            <a:endParaRPr lang="en-US"/>
          </a:p>
        </p:txBody>
      </p:sp>
    </p:spTree>
    <p:extLst>
      <p:ext uri="{BB962C8B-B14F-4D97-AF65-F5344CB8AC3E}">
        <p14:creationId xmlns:p14="http://schemas.microsoft.com/office/powerpoint/2010/main" val="2731813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2963549"/>
            <a:ext cx="11830050" cy="4944744"/>
          </a:xfrm>
        </p:spPr>
        <p:txBody>
          <a:bodyPr anchor="b"/>
          <a:lstStyle>
            <a:lvl1pPr>
              <a:defRPr sz="9000"/>
            </a:lvl1pPr>
          </a:lstStyle>
          <a:p>
            <a:r>
              <a:rPr lang="en-US" smtClean="0"/>
              <a:t>Click to edit Master title style</a:t>
            </a:r>
            <a:endParaRPr lang="en-US" dirty="0"/>
          </a:p>
        </p:txBody>
      </p:sp>
      <p:sp>
        <p:nvSpPr>
          <p:cNvPr id="3" name="Text Placeholder 2"/>
          <p:cNvSpPr>
            <a:spLocks noGrp="1"/>
          </p:cNvSpPr>
          <p:nvPr>
            <p:ph type="body" idx="1"/>
          </p:nvPr>
        </p:nvSpPr>
        <p:spPr>
          <a:xfrm>
            <a:off x="935832" y="7955072"/>
            <a:ext cx="11830050" cy="260032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4B589EB7-3D29-4948-8A6C-83D4F4D7E8ED}" type="datetimeFigureOut">
              <a:rPr lang="en-US" smtClean="0"/>
              <a:pPr>
                <a:defRPr/>
              </a:pPr>
              <a:t>12/15/16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691017-2268-42CE-9718-032F9BF5C9D1}" type="slidenum">
              <a:rPr lang="en-US" smtClean="0"/>
              <a:pPr>
                <a:defRPr/>
              </a:pPr>
              <a:t>‹#›</a:t>
            </a:fld>
            <a:endParaRPr lang="en-US"/>
          </a:p>
        </p:txBody>
      </p:sp>
    </p:spTree>
    <p:extLst>
      <p:ext uri="{BB962C8B-B14F-4D97-AF65-F5344CB8AC3E}">
        <p14:creationId xmlns:p14="http://schemas.microsoft.com/office/powerpoint/2010/main" val="93393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3164417"/>
            <a:ext cx="5829300" cy="75423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943725" y="3164417"/>
            <a:ext cx="5829300" cy="75423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6D748784-7D53-4637-A5E2-1D394004ECB9}" type="datetimeFigureOut">
              <a:rPr lang="en-US" smtClean="0"/>
              <a:pPr>
                <a:defRPr/>
              </a:pPr>
              <a:t>12/15/16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4947545-5624-431D-8D4A-79A1345DDB9A}" type="slidenum">
              <a:rPr lang="en-US" smtClean="0"/>
              <a:pPr>
                <a:defRPr/>
              </a:pPr>
              <a:t>‹#›</a:t>
            </a:fld>
            <a:endParaRPr lang="en-US"/>
          </a:p>
        </p:txBody>
      </p:sp>
    </p:spTree>
    <p:extLst>
      <p:ext uri="{BB962C8B-B14F-4D97-AF65-F5344CB8AC3E}">
        <p14:creationId xmlns:p14="http://schemas.microsoft.com/office/powerpoint/2010/main" val="317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632886"/>
            <a:ext cx="11830050" cy="229764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4763" y="2914016"/>
            <a:ext cx="5802510" cy="142811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44763" y="4342130"/>
            <a:ext cx="5802510" cy="63866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43726" y="2914016"/>
            <a:ext cx="5831087" cy="142811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6943726" y="4342130"/>
            <a:ext cx="5831087" cy="63866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2C5B641A-FD6D-4ACC-BA19-FA5A0B3C6423}" type="datetimeFigureOut">
              <a:rPr lang="en-US" smtClean="0"/>
              <a:pPr>
                <a:defRPr/>
              </a:pPr>
              <a:t>12/15/16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172553A6-4E6D-44BF-856A-F3468B2D1FA4}" type="slidenum">
              <a:rPr lang="en-US" smtClean="0"/>
              <a:pPr>
                <a:defRPr/>
              </a:pPr>
              <a:t>‹#›</a:t>
            </a:fld>
            <a:endParaRPr lang="en-US"/>
          </a:p>
        </p:txBody>
      </p:sp>
    </p:spTree>
    <p:extLst>
      <p:ext uri="{BB962C8B-B14F-4D97-AF65-F5344CB8AC3E}">
        <p14:creationId xmlns:p14="http://schemas.microsoft.com/office/powerpoint/2010/main" val="232119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D0B24A90-68D1-49F4-BD2B-A5B884FE84F9}" type="datetimeFigureOut">
              <a:rPr lang="en-US" smtClean="0"/>
              <a:pPr>
                <a:defRPr/>
              </a:pPr>
              <a:t>12/15/16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1B517002-10E5-4E8D-8BE0-C0E40DBF13EC}" type="slidenum">
              <a:rPr lang="en-US" smtClean="0"/>
              <a:pPr>
                <a:defRPr/>
              </a:pPr>
              <a:t>‹#›</a:t>
            </a:fld>
            <a:endParaRPr lang="en-US"/>
          </a:p>
        </p:txBody>
      </p:sp>
    </p:spTree>
    <p:extLst>
      <p:ext uri="{BB962C8B-B14F-4D97-AF65-F5344CB8AC3E}">
        <p14:creationId xmlns:p14="http://schemas.microsoft.com/office/powerpoint/2010/main" val="353030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C0DBF1-9139-4086-9C55-16002CA21873}" type="datetimeFigureOut">
              <a:rPr lang="en-US" smtClean="0"/>
              <a:pPr>
                <a:defRPr/>
              </a:pPr>
              <a:t>12/15/16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EA3F3ED-C41A-4562-AA88-50A4650278BF}" type="slidenum">
              <a:rPr lang="en-US" smtClean="0"/>
              <a:pPr>
                <a:defRPr/>
              </a:pPr>
              <a:t>‹#›</a:t>
            </a:fld>
            <a:endParaRPr lang="en-US"/>
          </a:p>
        </p:txBody>
      </p:sp>
    </p:spTree>
    <p:extLst>
      <p:ext uri="{BB962C8B-B14F-4D97-AF65-F5344CB8AC3E}">
        <p14:creationId xmlns:p14="http://schemas.microsoft.com/office/powerpoint/2010/main" val="409614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92480"/>
            <a:ext cx="4423767" cy="2773680"/>
          </a:xfrm>
        </p:spPr>
        <p:txBody>
          <a:bodyPr anchor="b"/>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a:xfrm>
            <a:off x="5831087" y="1711539"/>
            <a:ext cx="6943725" cy="8447617"/>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44762" y="3566160"/>
            <a:ext cx="4423767" cy="6606753"/>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ACA67FA-87DB-41E5-B934-86353CACFC05}" type="datetimeFigureOut">
              <a:rPr lang="en-US" smtClean="0"/>
              <a:pPr>
                <a:defRPr/>
              </a:pPr>
              <a:t>12/15/16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38B98F0-40CC-40B6-B828-F578B82363F0}" type="slidenum">
              <a:rPr lang="en-US" smtClean="0"/>
              <a:pPr>
                <a:defRPr/>
              </a:pPr>
              <a:t>‹#›</a:t>
            </a:fld>
            <a:endParaRPr lang="en-US"/>
          </a:p>
        </p:txBody>
      </p:sp>
    </p:spTree>
    <p:extLst>
      <p:ext uri="{BB962C8B-B14F-4D97-AF65-F5344CB8AC3E}">
        <p14:creationId xmlns:p14="http://schemas.microsoft.com/office/powerpoint/2010/main" val="259331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792480"/>
            <a:ext cx="4423767" cy="2773680"/>
          </a:xfrm>
        </p:spPr>
        <p:txBody>
          <a:bodyPr anchor="b"/>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31087" y="1711539"/>
            <a:ext cx="6943725" cy="8447617"/>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944762" y="3566160"/>
            <a:ext cx="4423767" cy="6606753"/>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70271BD8-4329-4D00-95FE-13361C464906}" type="datetimeFigureOut">
              <a:rPr lang="en-US" smtClean="0"/>
              <a:pPr>
                <a:defRPr/>
              </a:pPr>
              <a:t>12/15/16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58B9F1C-C7D4-4DC6-94C6-79C64C357EBE}" type="slidenum">
              <a:rPr lang="en-US" smtClean="0"/>
              <a:pPr>
                <a:defRPr/>
              </a:pPr>
              <a:t>‹#›</a:t>
            </a:fld>
            <a:endParaRPr lang="en-US"/>
          </a:p>
        </p:txBody>
      </p:sp>
    </p:spTree>
    <p:extLst>
      <p:ext uri="{BB962C8B-B14F-4D97-AF65-F5344CB8AC3E}">
        <p14:creationId xmlns:p14="http://schemas.microsoft.com/office/powerpoint/2010/main" val="34157555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632886"/>
            <a:ext cx="11830050" cy="22976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2975" y="3164417"/>
            <a:ext cx="11830050" cy="754231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42975" y="11017676"/>
            <a:ext cx="3086100" cy="632883"/>
          </a:xfrm>
          <a:prstGeom prst="rect">
            <a:avLst/>
          </a:prstGeom>
        </p:spPr>
        <p:txBody>
          <a:bodyPr vert="horz" lIns="91440" tIns="45720" rIns="91440" bIns="45720" rtlCol="0" anchor="ctr"/>
          <a:lstStyle>
            <a:lvl1pPr algn="l">
              <a:defRPr sz="1800">
                <a:solidFill>
                  <a:schemeClr val="tx1">
                    <a:tint val="75000"/>
                  </a:schemeClr>
                </a:solidFill>
              </a:defRPr>
            </a:lvl1pPr>
          </a:lstStyle>
          <a:p>
            <a:pPr>
              <a:defRPr/>
            </a:pPr>
            <a:fld id="{D64A43F0-8A60-4B1C-866E-377C6E5B00BD}" type="datetimeFigureOut">
              <a:rPr lang="en-US" smtClean="0"/>
              <a:pPr>
                <a:defRPr/>
              </a:pPr>
              <a:t>12/15/16</a:t>
            </a:fld>
            <a:endParaRPr lang="en-US"/>
          </a:p>
        </p:txBody>
      </p:sp>
      <p:sp>
        <p:nvSpPr>
          <p:cNvPr id="5" name="Footer Placeholder 4"/>
          <p:cNvSpPr>
            <a:spLocks noGrp="1"/>
          </p:cNvSpPr>
          <p:nvPr>
            <p:ph type="ftr" sz="quarter" idx="3"/>
          </p:nvPr>
        </p:nvSpPr>
        <p:spPr>
          <a:xfrm>
            <a:off x="4543425" y="11017676"/>
            <a:ext cx="4629150" cy="632883"/>
          </a:xfrm>
          <a:prstGeom prst="rect">
            <a:avLst/>
          </a:prstGeom>
        </p:spPr>
        <p:txBody>
          <a:bodyPr vert="horz" lIns="91440" tIns="45720" rIns="91440" bIns="45720" rtlCol="0" anchor="ctr"/>
          <a:lstStyle>
            <a:lvl1pPr algn="ctr">
              <a:defRPr sz="1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9686925" y="11017676"/>
            <a:ext cx="3086100" cy="632883"/>
          </a:xfrm>
          <a:prstGeom prst="rect">
            <a:avLst/>
          </a:prstGeom>
        </p:spPr>
        <p:txBody>
          <a:bodyPr vert="horz" lIns="91440" tIns="45720" rIns="91440" bIns="45720" rtlCol="0" anchor="ctr"/>
          <a:lstStyle>
            <a:lvl1pPr algn="r">
              <a:defRPr sz="1800">
                <a:solidFill>
                  <a:schemeClr val="tx1">
                    <a:tint val="75000"/>
                  </a:schemeClr>
                </a:solidFill>
              </a:defRPr>
            </a:lvl1pPr>
          </a:lstStyle>
          <a:p>
            <a:pPr>
              <a:defRPr/>
            </a:pPr>
            <a:fld id="{DA2CA8B8-491E-46D3-83DA-1AAC004B8906}" type="slidenum">
              <a:rPr lang="en-US" smtClean="0"/>
              <a:pPr>
                <a:defRPr/>
              </a:pPr>
              <a:t>‹#›</a:t>
            </a:fld>
            <a:endParaRPr lang="en-US"/>
          </a:p>
        </p:txBody>
      </p:sp>
    </p:spTree>
    <p:extLst>
      <p:ext uri="{BB962C8B-B14F-4D97-AF65-F5344CB8AC3E}">
        <p14:creationId xmlns:p14="http://schemas.microsoft.com/office/powerpoint/2010/main" val="23129040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image" Target="../media/image86.tiff"/><Relationship Id="rId20" Type="http://schemas.openxmlformats.org/officeDocument/2006/relationships/image" Target="../media/image38.tiff"/><Relationship Id="rId10" Type="http://schemas.openxmlformats.org/officeDocument/2006/relationships/image" Target="../media/image31.jpeg"/><Relationship Id="rId11" Type="http://schemas.openxmlformats.org/officeDocument/2006/relationships/image" Target="../media/image32.tiff"/><Relationship Id="rId12" Type="http://schemas.openxmlformats.org/officeDocument/2006/relationships/image" Target="../media/image33.jpeg"/><Relationship Id="rId13" Type="http://schemas.openxmlformats.org/officeDocument/2006/relationships/image" Target="../media/image87.tiff"/><Relationship Id="rId14" Type="http://schemas.openxmlformats.org/officeDocument/2006/relationships/image" Target="../media/image34.png"/><Relationship Id="rId15" Type="http://schemas.openxmlformats.org/officeDocument/2006/relationships/image" Target="../media/image88.jpeg"/><Relationship Id="rId16" Type="http://schemas.openxmlformats.org/officeDocument/2006/relationships/image" Target="../media/image35.tiff"/><Relationship Id="rId17" Type="http://schemas.openxmlformats.org/officeDocument/2006/relationships/image" Target="../media/image36.jpeg"/><Relationship Id="rId18" Type="http://schemas.openxmlformats.org/officeDocument/2006/relationships/image" Target="../media/image37.png"/><Relationship Id="rId1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microsoft.com/office/2007/relationships/hdphoto" Target="../media/hdphoto1.wdp"/><Relationship Id="rId5" Type="http://schemas.openxmlformats.org/officeDocument/2006/relationships/image" Target="../media/image28.tiff"/><Relationship Id="rId6" Type="http://schemas.openxmlformats.org/officeDocument/2006/relationships/image" Target="../media/image29.png"/><Relationship Id="rId7" Type="http://schemas.microsoft.com/office/2007/relationships/hdphoto" Target="../media/hdphoto2.wdp"/><Relationship Id="rId8" Type="http://schemas.openxmlformats.org/officeDocument/2006/relationships/image" Target="../media/image30.tiff"/></Relationships>
</file>

<file path=ppt/slides/_rels/slide2.xml.rels><?xml version="1.0" encoding="UTF-8" standalone="yes"?>
<Relationships xmlns="http://schemas.openxmlformats.org/package/2006/relationships"><Relationship Id="rId12" Type="http://schemas.openxmlformats.org/officeDocument/2006/relationships/image" Target="../media/image10.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11.png"/><Relationship Id="rId16" Type="http://schemas.openxmlformats.org/officeDocument/2006/relationships/image" Target="../media/image12.jpeg"/><Relationship Id="rId17" Type="http://schemas.openxmlformats.org/officeDocument/2006/relationships/image" Target="../media/image13.jpeg"/><Relationship Id="rId1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9" Type="http://schemas.openxmlformats.org/officeDocument/2006/relationships/image" Target="../media/image30.tiff"/><Relationship Id="rId20" Type="http://schemas.openxmlformats.org/officeDocument/2006/relationships/image" Target="../media/image40.png"/><Relationship Id="rId21" Type="http://schemas.openxmlformats.org/officeDocument/2006/relationships/image" Target="../media/image41.tiff"/><Relationship Id="rId22" Type="http://schemas.openxmlformats.org/officeDocument/2006/relationships/image" Target="../media/image42.tiff"/><Relationship Id="rId23" Type="http://schemas.openxmlformats.org/officeDocument/2006/relationships/image" Target="../media/image43.tiff"/><Relationship Id="rId24" Type="http://schemas.openxmlformats.org/officeDocument/2006/relationships/image" Target="../media/image44.tiff"/><Relationship Id="rId25" Type="http://schemas.openxmlformats.org/officeDocument/2006/relationships/image" Target="../media/image45.tiff"/><Relationship Id="rId26" Type="http://schemas.openxmlformats.org/officeDocument/2006/relationships/image" Target="../media/image46.tiff"/><Relationship Id="rId27" Type="http://schemas.openxmlformats.org/officeDocument/2006/relationships/image" Target="../media/image47.tiff"/><Relationship Id="rId28" Type="http://schemas.openxmlformats.org/officeDocument/2006/relationships/image" Target="../media/image48.tiff"/><Relationship Id="rId29" Type="http://schemas.openxmlformats.org/officeDocument/2006/relationships/image" Target="../media/image49.png"/><Relationship Id="rId30" Type="http://schemas.openxmlformats.org/officeDocument/2006/relationships/image" Target="../media/image50.png"/><Relationship Id="rId31" Type="http://schemas.openxmlformats.org/officeDocument/2006/relationships/image" Target="../media/image51.jpeg"/><Relationship Id="rId32" Type="http://schemas.openxmlformats.org/officeDocument/2006/relationships/image" Target="../media/image52.png"/><Relationship Id="rId10" Type="http://schemas.openxmlformats.org/officeDocument/2006/relationships/image" Target="../media/image31.jpeg"/><Relationship Id="rId11" Type="http://schemas.openxmlformats.org/officeDocument/2006/relationships/image" Target="../media/image32.tiff"/><Relationship Id="rId12" Type="http://schemas.openxmlformats.org/officeDocument/2006/relationships/image" Target="../media/image33.jpeg"/><Relationship Id="rId13" Type="http://schemas.openxmlformats.org/officeDocument/2006/relationships/image" Target="../media/image34.png"/><Relationship Id="rId14" Type="http://schemas.openxmlformats.org/officeDocument/2006/relationships/image" Target="../media/image35.tiff"/><Relationship Id="rId15" Type="http://schemas.openxmlformats.org/officeDocument/2006/relationships/image" Target="../media/image36.jpeg"/><Relationship Id="rId16" Type="http://schemas.openxmlformats.org/officeDocument/2006/relationships/image" Target="../media/image37.png"/><Relationship Id="rId17" Type="http://schemas.microsoft.com/office/2007/relationships/hdphoto" Target="../media/hdphoto3.wdp"/><Relationship Id="rId18" Type="http://schemas.openxmlformats.org/officeDocument/2006/relationships/image" Target="../media/image38.tiff"/><Relationship Id="rId19"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7.png"/><Relationship Id="rId5" Type="http://schemas.microsoft.com/office/2007/relationships/hdphoto" Target="../media/hdphoto1.wdp"/><Relationship Id="rId6" Type="http://schemas.openxmlformats.org/officeDocument/2006/relationships/image" Target="../media/image28.tiff"/><Relationship Id="rId7" Type="http://schemas.openxmlformats.org/officeDocument/2006/relationships/image" Target="../media/image29.png"/><Relationship Id="rId8" Type="http://schemas.microsoft.com/office/2007/relationships/hdphoto" Target="../media/hdphoto2.wdp"/></Relationships>
</file>

<file path=ppt/slides/_rels/slide5.xml.rels><?xml version="1.0" encoding="UTF-8" standalone="yes"?>
<Relationships xmlns="http://schemas.openxmlformats.org/package/2006/relationships"><Relationship Id="rId9" Type="http://schemas.openxmlformats.org/officeDocument/2006/relationships/image" Target="../media/image59.png"/><Relationship Id="rId20" Type="http://schemas.openxmlformats.org/officeDocument/2006/relationships/image" Target="../media/image70.jpeg"/><Relationship Id="rId21" Type="http://schemas.openxmlformats.org/officeDocument/2006/relationships/image" Target="../media/image71.jpeg"/><Relationship Id="rId22" Type="http://schemas.openxmlformats.org/officeDocument/2006/relationships/image" Target="../media/image72.jpeg"/><Relationship Id="rId23" Type="http://schemas.openxmlformats.org/officeDocument/2006/relationships/image" Target="../media/image73.jpg"/><Relationship Id="rId24" Type="http://schemas.openxmlformats.org/officeDocument/2006/relationships/image" Target="../media/image74.jpg"/><Relationship Id="rId25" Type="http://schemas.openxmlformats.org/officeDocument/2006/relationships/image" Target="../media/image75.jpg"/><Relationship Id="rId26" Type="http://schemas.openxmlformats.org/officeDocument/2006/relationships/image" Target="../media/image76.jpg"/><Relationship Id="rId27" Type="http://schemas.openxmlformats.org/officeDocument/2006/relationships/image" Target="../media/image77.jp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68.jpeg"/><Relationship Id="rId19"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730.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8.png"/><Relationship Id="rId5" Type="http://schemas.openxmlformats.org/officeDocument/2006/relationships/image" Target="../media/image670.png"/><Relationship Id="rId6" Type="http://schemas.openxmlformats.org/officeDocument/2006/relationships/image" Target="../media/image79.jpeg"/><Relationship Id="rId7" Type="http://schemas.openxmlformats.org/officeDocument/2006/relationships/image" Target="../media/image80.jpeg"/><Relationship Id="rId8" Type="http://schemas.openxmlformats.org/officeDocument/2006/relationships/image" Target="../media/image81.jpeg"/><Relationship Id="rId9" Type="http://schemas.openxmlformats.org/officeDocument/2006/relationships/image" Target="../media/image71.png"/><Relationship Id="rId10" Type="http://schemas.openxmlformats.org/officeDocument/2006/relationships/image" Target="../media/image72.png"/></Relationships>
</file>

<file path=ppt/slides/_rels/slide8.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5.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91.png"/><Relationship Id="rId10" Type="http://schemas.openxmlformats.org/officeDocument/2006/relationships/image" Target="../media/image100.png"/></Relationships>
</file>

<file path=ppt/slides/_rels/slide9.xml.rels><?xml version="1.0" encoding="UTF-8" standalone="yes"?>
<Relationships xmlns="http://schemas.openxmlformats.org/package/2006/relationships"><Relationship Id="rId12" Type="http://schemas.openxmlformats.org/officeDocument/2006/relationships/image" Target="../media/image120.png"/><Relationship Id="rId13" Type="http://schemas.openxmlformats.org/officeDocument/2006/relationships/image" Target="../media/image130.png"/><Relationship Id="rId14" Type="http://schemas.openxmlformats.org/officeDocument/2006/relationships/image" Target="../media/image140.png"/><Relationship Id="rId15" Type="http://schemas.openxmlformats.org/officeDocument/2006/relationships/image" Target="../media/image150.png"/><Relationship Id="rId1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8.png"/><Relationship Id="rId5" Type="http://schemas.openxmlformats.org/officeDocument/2006/relationships/image" Target="../media/image610.png"/><Relationship Id="rId6" Type="http://schemas.openxmlformats.org/officeDocument/2006/relationships/image" Target="../media/image79.jpeg"/><Relationship Id="rId7" Type="http://schemas.openxmlformats.org/officeDocument/2006/relationships/image" Target="../media/image80.jpeg"/><Relationship Id="rId8"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56580" t="29235" r="105" b="1876"/>
          <a:stretch/>
        </p:blipFill>
        <p:spPr>
          <a:xfrm rot="5400000" flipH="1">
            <a:off x="8698874" y="4264708"/>
            <a:ext cx="2674504" cy="2835798"/>
          </a:xfrm>
          <a:prstGeom prst="rect">
            <a:avLst/>
          </a:prstGeom>
        </p:spPr>
      </p:pic>
      <p:pic>
        <p:nvPicPr>
          <p:cNvPr id="2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22805" t="19285" r="20005" b="7411"/>
          <a:stretch/>
        </p:blipFill>
        <p:spPr>
          <a:xfrm rot="16200000">
            <a:off x="151867" y="1575365"/>
            <a:ext cx="5830106" cy="5058883"/>
          </a:xfrm>
          <a:ln w="28575">
            <a:noFill/>
          </a:ln>
        </p:spPr>
      </p:pic>
      <p:sp>
        <p:nvSpPr>
          <p:cNvPr id="9" name="Rectangle 8"/>
          <p:cNvSpPr/>
          <p:nvPr/>
        </p:nvSpPr>
        <p:spPr>
          <a:xfrm>
            <a:off x="525278" y="1189754"/>
            <a:ext cx="10940869" cy="5830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5603410" y="4346084"/>
            <a:ext cx="3042705" cy="2673777"/>
          </a:xfrm>
          <a:prstGeom prst="rect">
            <a:avLst/>
          </a:prstGeom>
        </p:spPr>
      </p:pic>
      <p:sp>
        <p:nvSpPr>
          <p:cNvPr id="12" name="TextBox 11"/>
          <p:cNvSpPr txBox="1"/>
          <p:nvPr/>
        </p:nvSpPr>
        <p:spPr>
          <a:xfrm>
            <a:off x="537474" y="1211781"/>
            <a:ext cx="3898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5603405" y="4345002"/>
            <a:ext cx="389850" cy="369332"/>
          </a:xfrm>
          <a:prstGeom prst="rect">
            <a:avLst/>
          </a:prstGeom>
          <a:noFill/>
        </p:spPr>
        <p:txBody>
          <a:bodyPr wrap="none" rtlCol="0">
            <a:spAutoFit/>
          </a:bodyPr>
          <a:lstStyle/>
          <a:p>
            <a:r>
              <a:rPr lang="en-US" b="1" dirty="0" smtClean="0"/>
              <a:t>c)</a:t>
            </a:r>
            <a:endParaRPr lang="en-US" b="1" dirty="0"/>
          </a:p>
        </p:txBody>
      </p:sp>
      <p:sp>
        <p:nvSpPr>
          <p:cNvPr id="2" name="Rectangle 1"/>
          <p:cNvSpPr/>
          <p:nvPr/>
        </p:nvSpPr>
        <p:spPr>
          <a:xfrm>
            <a:off x="438954" y="7447591"/>
            <a:ext cx="11495476" cy="2462213"/>
          </a:xfrm>
          <a:prstGeom prst="rect">
            <a:avLst/>
          </a:prstGeom>
        </p:spPr>
        <p:txBody>
          <a:bodyPr wrap="square">
            <a:spAutoFit/>
          </a:bodyPr>
          <a:lstStyle/>
          <a:p>
            <a:r>
              <a:rPr lang="en-US" sz="2000" dirty="0"/>
              <a:t>Figure 1 – Computational CellScope</a:t>
            </a:r>
          </a:p>
          <a:p>
            <a:pPr marL="342898" indent="-342898">
              <a:buAutoNum type="alphaUcPeriod"/>
            </a:pPr>
            <a:r>
              <a:rPr lang="en-US" sz="2000" dirty="0"/>
              <a:t>Device observing a sample using a Nexus 4 smartphone. Phone mounts are interchangeable and can be modified to accommodate a variety of smartphones</a:t>
            </a:r>
          </a:p>
          <a:p>
            <a:pPr marL="342898" indent="-342898">
              <a:buFontTx/>
              <a:buAutoNum type="alphaUcPeriod"/>
            </a:pPr>
            <a:r>
              <a:rPr lang="en-US" sz="2000" dirty="0"/>
              <a:t>Optical schematic of the device. Here we replace the single LED illumination of the CellScope with a domed LED illuminator</a:t>
            </a:r>
          </a:p>
          <a:p>
            <a:pPr marL="342898" indent="-342898">
              <a:buAutoNum type="alphaUcPeriod"/>
            </a:pPr>
            <a:r>
              <a:rPr lang="en-US" sz="2000" dirty="0"/>
              <a:t>CAD assembly of the device</a:t>
            </a:r>
          </a:p>
          <a:p>
            <a:pPr marL="342898" indent="-342898">
              <a:buAutoNum type="alphaUcPeriod"/>
            </a:pPr>
            <a:r>
              <a:rPr lang="en-US" sz="2000" dirty="0"/>
              <a:t>Assembled device. Nine printed circuit boards control 508 individually addressable LEDs</a:t>
            </a:r>
          </a:p>
          <a:p>
            <a:pPr marL="342898" indent="-342898">
              <a:buAutoNum type="alphaUcPeriod"/>
            </a:pPr>
            <a:endParaRPr lang="en-US" sz="1400" dirty="0"/>
          </a:p>
        </p:txBody>
      </p:sp>
      <p:sp>
        <p:nvSpPr>
          <p:cNvPr id="17" name="TextBox 16"/>
          <p:cNvSpPr txBox="1"/>
          <p:nvPr/>
        </p:nvSpPr>
        <p:spPr>
          <a:xfrm>
            <a:off x="-2522220" y="5490402"/>
            <a:ext cx="184731" cy="369332"/>
          </a:xfrm>
          <a:prstGeom prst="rect">
            <a:avLst/>
          </a:prstGeom>
          <a:noFill/>
        </p:spPr>
        <p:txBody>
          <a:bodyPr wrap="none" rtlCol="0">
            <a:spAutoFit/>
          </a:bodyPr>
          <a:lstStyle/>
          <a:p>
            <a:endParaRPr lang="en-US" dirty="0"/>
          </a:p>
        </p:txBody>
      </p:sp>
      <p:grpSp>
        <p:nvGrpSpPr>
          <p:cNvPr id="23" name="Group 22"/>
          <p:cNvGrpSpPr/>
          <p:nvPr/>
        </p:nvGrpSpPr>
        <p:grpSpPr>
          <a:xfrm>
            <a:off x="7699583" y="1055286"/>
            <a:ext cx="3481708" cy="3356219"/>
            <a:chOff x="3624029" y="1767839"/>
            <a:chExt cx="4975268" cy="4816775"/>
          </a:xfrm>
        </p:grpSpPr>
        <p:sp>
          <p:nvSpPr>
            <p:cNvPr id="55" name="Block Arc 54"/>
            <p:cNvSpPr/>
            <p:nvPr/>
          </p:nvSpPr>
          <p:spPr>
            <a:xfrm rot="5400000">
              <a:off x="3494143" y="2009460"/>
              <a:ext cx="4596891" cy="4337120"/>
            </a:xfrm>
            <a:prstGeom prst="blockArc">
              <a:avLst>
                <a:gd name="adj1" fmla="val 12249026"/>
                <a:gd name="adj2" fmla="val 20150234"/>
                <a:gd name="adj3" fmla="val 7138"/>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56" name="Group 55"/>
            <p:cNvGrpSpPr/>
            <p:nvPr/>
          </p:nvGrpSpPr>
          <p:grpSpPr>
            <a:xfrm>
              <a:off x="5465727" y="1767839"/>
              <a:ext cx="3133570" cy="4816775"/>
              <a:chOff x="3827162" y="1781486"/>
              <a:chExt cx="2972946" cy="4311624"/>
            </a:xfrm>
          </p:grpSpPr>
          <p:sp>
            <p:nvSpPr>
              <p:cNvPr id="57" name="Isosceles Triangle 56"/>
              <p:cNvSpPr/>
              <p:nvPr/>
            </p:nvSpPr>
            <p:spPr>
              <a:xfrm rot="5400000">
                <a:off x="4730288" y="3047377"/>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Isosceles Triangle 57"/>
              <p:cNvSpPr/>
              <p:nvPr/>
            </p:nvSpPr>
            <p:spPr>
              <a:xfrm rot="5799106">
                <a:off x="4729393" y="3164630"/>
                <a:ext cx="366895" cy="1807017"/>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Isosceles Triangle 58"/>
              <p:cNvSpPr/>
              <p:nvPr/>
            </p:nvSpPr>
            <p:spPr>
              <a:xfrm rot="6016033">
                <a:off x="4701430" y="3321657"/>
                <a:ext cx="336437" cy="1819329"/>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Isosceles Triangle 59"/>
              <p:cNvSpPr/>
              <p:nvPr/>
            </p:nvSpPr>
            <p:spPr>
              <a:xfrm rot="6577602">
                <a:off x="4651398" y="3438820"/>
                <a:ext cx="337979" cy="1787655"/>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1" name="Isosceles Triangle 60"/>
              <p:cNvSpPr/>
              <p:nvPr/>
            </p:nvSpPr>
            <p:spPr>
              <a:xfrm rot="7238093">
                <a:off x="4612885" y="3518557"/>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2" name="Isosceles Triangle 61"/>
              <p:cNvSpPr/>
              <p:nvPr/>
            </p:nvSpPr>
            <p:spPr>
              <a:xfrm rot="7644894">
                <a:off x="4534822" y="3624134"/>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3" name="Isosceles Triangle 62"/>
              <p:cNvSpPr/>
              <p:nvPr/>
            </p:nvSpPr>
            <p:spPr>
              <a:xfrm rot="8147948">
                <a:off x="4437797" y="3747517"/>
                <a:ext cx="357260" cy="1710767"/>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Isosceles Triangle 63"/>
              <p:cNvSpPr/>
              <p:nvPr/>
            </p:nvSpPr>
            <p:spPr>
              <a:xfrm rot="8631478">
                <a:off x="4327666" y="3862097"/>
                <a:ext cx="357260" cy="1710767"/>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5" name="Isosceles Triangle 64"/>
              <p:cNvSpPr/>
              <p:nvPr/>
            </p:nvSpPr>
            <p:spPr>
              <a:xfrm rot="5000894" flipH="1">
                <a:off x="4726380" y="2903146"/>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6" name="Isosceles Triangle 65"/>
              <p:cNvSpPr/>
              <p:nvPr/>
            </p:nvSpPr>
            <p:spPr>
              <a:xfrm rot="4712450" flipH="1">
                <a:off x="4679614" y="2757744"/>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Isosceles Triangle 66"/>
              <p:cNvSpPr/>
              <p:nvPr/>
            </p:nvSpPr>
            <p:spPr>
              <a:xfrm rot="4222398" flipH="1">
                <a:off x="4637210" y="2627534"/>
                <a:ext cx="375708" cy="1781554"/>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Isosceles Triangle 67"/>
              <p:cNvSpPr/>
              <p:nvPr/>
            </p:nvSpPr>
            <p:spPr>
              <a:xfrm rot="3561907" flipH="1">
                <a:off x="4623740" y="2579281"/>
                <a:ext cx="346995" cy="1761373"/>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Isosceles Triangle 68"/>
              <p:cNvSpPr/>
              <p:nvPr/>
            </p:nvSpPr>
            <p:spPr>
              <a:xfrm rot="3155106" flipH="1">
                <a:off x="4520017" y="2454578"/>
                <a:ext cx="382109" cy="1767819"/>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Isosceles Triangle 69"/>
              <p:cNvSpPr/>
              <p:nvPr/>
            </p:nvSpPr>
            <p:spPr>
              <a:xfrm rot="2652052" flipH="1">
                <a:off x="4427327" y="2369114"/>
                <a:ext cx="391505" cy="1733919"/>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Isosceles Triangle 70"/>
              <p:cNvSpPr/>
              <p:nvPr/>
            </p:nvSpPr>
            <p:spPr>
              <a:xfrm rot="2168522" flipH="1">
                <a:off x="4338521" y="2286347"/>
                <a:ext cx="357260" cy="1710767"/>
              </a:xfrm>
              <a:prstGeom prst="triangle">
                <a:avLst/>
              </a:prstGeom>
              <a:gradFill flip="none" rotWithShape="1">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72" name="Group 71"/>
              <p:cNvGrpSpPr/>
              <p:nvPr/>
            </p:nvGrpSpPr>
            <p:grpSpPr>
              <a:xfrm rot="10800000">
                <a:off x="5867997" y="3877708"/>
                <a:ext cx="932111" cy="120495"/>
                <a:chOff x="3089756" y="5072630"/>
                <a:chExt cx="1196346" cy="182518"/>
              </a:xfrm>
            </p:grpSpPr>
            <p:sp>
              <p:nvSpPr>
                <p:cNvPr id="131" name="Flowchart: Delay 13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32" name="Straight Connector 13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73" name="Group 72"/>
              <p:cNvGrpSpPr/>
              <p:nvPr/>
            </p:nvGrpSpPr>
            <p:grpSpPr>
              <a:xfrm>
                <a:off x="5031526" y="4187841"/>
                <a:ext cx="1753016" cy="1905269"/>
                <a:chOff x="5031525" y="4187841"/>
                <a:chExt cx="1753016" cy="1905269"/>
              </a:xfrm>
            </p:grpSpPr>
            <p:grpSp>
              <p:nvGrpSpPr>
                <p:cNvPr id="103" name="Group 102"/>
                <p:cNvGrpSpPr/>
                <p:nvPr/>
              </p:nvGrpSpPr>
              <p:grpSpPr>
                <a:xfrm rot="3439750" flipH="1">
                  <a:off x="4899874" y="5516119"/>
                  <a:ext cx="653558" cy="390256"/>
                  <a:chOff x="3447273" y="4844966"/>
                  <a:chExt cx="838829" cy="591133"/>
                </a:xfrm>
              </p:grpSpPr>
              <p:sp>
                <p:nvSpPr>
                  <p:cNvPr id="128" name="Flowchart: Delay 12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rot="3439750" flipH="1">
                    <a:off x="3482570" y="4809669"/>
                    <a:ext cx="452940" cy="523533"/>
                  </a:xfrm>
                  <a:prstGeom prst="line">
                    <a:avLst/>
                  </a:prstGeom>
                </p:spPr>
                <p:style>
                  <a:lnRef idx="3">
                    <a:schemeClr val="dk1"/>
                  </a:lnRef>
                  <a:fillRef idx="0">
                    <a:schemeClr val="dk1"/>
                  </a:fillRef>
                  <a:effectRef idx="2">
                    <a:schemeClr val="dk1"/>
                  </a:effectRef>
                  <a:fontRef idx="minor">
                    <a:schemeClr val="tx1"/>
                  </a:fontRef>
                </p:style>
              </p:cxnSp>
              <p:cxnSp>
                <p:nvCxnSpPr>
                  <p:cNvPr id="130" name="Straight Connector 129"/>
                  <p:cNvCxnSpPr/>
                  <p:nvPr/>
                </p:nvCxnSpPr>
                <p:spPr>
                  <a:xfrm rot="3439750" flipH="1">
                    <a:off x="3583228" y="5034557"/>
                    <a:ext cx="357991" cy="445093"/>
                  </a:xfrm>
                  <a:prstGeom prst="line">
                    <a:avLst/>
                  </a:prstGeom>
                </p:spPr>
                <p:style>
                  <a:lnRef idx="3">
                    <a:schemeClr val="dk1"/>
                  </a:lnRef>
                  <a:fillRef idx="0">
                    <a:schemeClr val="dk1"/>
                  </a:fillRef>
                  <a:effectRef idx="2">
                    <a:schemeClr val="dk1"/>
                  </a:effectRef>
                  <a:fontRef idx="minor">
                    <a:schemeClr val="tx1"/>
                  </a:fontRef>
                </p:style>
              </p:cxnSp>
            </p:grpSp>
            <p:grpSp>
              <p:nvGrpSpPr>
                <p:cNvPr id="104" name="Group 103"/>
                <p:cNvGrpSpPr/>
                <p:nvPr/>
              </p:nvGrpSpPr>
              <p:grpSpPr>
                <a:xfrm rot="3091986" flipH="1">
                  <a:off x="5040607" y="5445576"/>
                  <a:ext cx="861632" cy="433436"/>
                  <a:chOff x="3180215" y="4932210"/>
                  <a:chExt cx="1105887" cy="656540"/>
                </a:xfrm>
              </p:grpSpPr>
              <p:sp>
                <p:nvSpPr>
                  <p:cNvPr id="125" name="Flowchart: Delay 124"/>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6" name="Straight Connector 12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27" name="Straight Connector 126"/>
                  <p:cNvCxnSpPr/>
                  <p:nvPr/>
                </p:nvCxnSpPr>
                <p:spPr>
                  <a:xfrm rot="3091986" flipH="1">
                    <a:off x="3276706" y="4928526"/>
                    <a:ext cx="656540" cy="663908"/>
                  </a:xfrm>
                  <a:prstGeom prst="line">
                    <a:avLst/>
                  </a:prstGeom>
                </p:spPr>
                <p:style>
                  <a:lnRef idx="3">
                    <a:schemeClr val="dk1"/>
                  </a:lnRef>
                  <a:fillRef idx="0">
                    <a:schemeClr val="dk1"/>
                  </a:fillRef>
                  <a:effectRef idx="2">
                    <a:schemeClr val="dk1"/>
                  </a:effectRef>
                  <a:fontRef idx="minor">
                    <a:schemeClr val="tx1"/>
                  </a:fontRef>
                </p:style>
              </p:cxnSp>
            </p:grpSp>
            <p:grpSp>
              <p:nvGrpSpPr>
                <p:cNvPr id="105" name="Group 104"/>
                <p:cNvGrpSpPr/>
                <p:nvPr/>
              </p:nvGrpSpPr>
              <p:grpSpPr>
                <a:xfrm rot="2083711" flipH="1">
                  <a:off x="5514549" y="5102844"/>
                  <a:ext cx="932111" cy="120495"/>
                  <a:chOff x="3089756" y="5072630"/>
                  <a:chExt cx="1196346" cy="182518"/>
                </a:xfrm>
              </p:grpSpPr>
              <p:sp>
                <p:nvSpPr>
                  <p:cNvPr id="122" name="Flowchart: Delay 121"/>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24" name="Straight Connector 123"/>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106" name="Group 105"/>
                <p:cNvGrpSpPr/>
                <p:nvPr/>
              </p:nvGrpSpPr>
              <p:grpSpPr>
                <a:xfrm rot="2625709" flipH="1">
                  <a:off x="5310445" y="5352855"/>
                  <a:ext cx="932111" cy="120495"/>
                  <a:chOff x="3089756" y="5072630"/>
                  <a:chExt cx="1196346" cy="182518"/>
                </a:xfrm>
              </p:grpSpPr>
              <p:sp>
                <p:nvSpPr>
                  <p:cNvPr id="119" name="Flowchart: Delay 118"/>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21" name="Straight Connector 120"/>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107" name="Group 106"/>
                <p:cNvGrpSpPr/>
                <p:nvPr/>
              </p:nvGrpSpPr>
              <p:grpSpPr>
                <a:xfrm rot="1602561" flipH="1">
                  <a:off x="5673398" y="4818090"/>
                  <a:ext cx="934590" cy="126064"/>
                  <a:chOff x="3089756" y="5064194"/>
                  <a:chExt cx="1199528" cy="190954"/>
                </a:xfrm>
              </p:grpSpPr>
              <p:sp>
                <p:nvSpPr>
                  <p:cNvPr id="116" name="Flowchart: Delay 115"/>
                  <p:cNvSpPr/>
                  <p:nvPr/>
                </p:nvSpPr>
                <p:spPr>
                  <a:xfrm>
                    <a:off x="4027567" y="5064194"/>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108" name="Group 107"/>
                <p:cNvGrpSpPr/>
                <p:nvPr/>
              </p:nvGrpSpPr>
              <p:grpSpPr>
                <a:xfrm rot="1022010" flipH="1">
                  <a:off x="5788720" y="4512098"/>
                  <a:ext cx="932111" cy="120495"/>
                  <a:chOff x="3089756" y="5072630"/>
                  <a:chExt cx="1196346" cy="182518"/>
                </a:xfrm>
              </p:grpSpPr>
              <p:sp>
                <p:nvSpPr>
                  <p:cNvPr id="113" name="Flowchart: Delay 112"/>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109" name="Group 108"/>
                <p:cNvGrpSpPr/>
                <p:nvPr/>
              </p:nvGrpSpPr>
              <p:grpSpPr>
                <a:xfrm rot="427689" flipH="1">
                  <a:off x="5852430" y="4187841"/>
                  <a:ext cx="932111" cy="120495"/>
                  <a:chOff x="3089756" y="5072630"/>
                  <a:chExt cx="1196346" cy="182518"/>
                </a:xfrm>
              </p:grpSpPr>
              <p:sp>
                <p:nvSpPr>
                  <p:cNvPr id="110" name="Flowchart: Delay 10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grpSp>
            <p:nvGrpSpPr>
              <p:cNvPr id="74" name="Group 73"/>
              <p:cNvGrpSpPr/>
              <p:nvPr/>
            </p:nvGrpSpPr>
            <p:grpSpPr>
              <a:xfrm flipV="1">
                <a:off x="5033726" y="1781486"/>
                <a:ext cx="1751128" cy="1905407"/>
                <a:chOff x="5033413" y="4187841"/>
                <a:chExt cx="1751128" cy="1905407"/>
              </a:xfrm>
            </p:grpSpPr>
            <p:grpSp>
              <p:nvGrpSpPr>
                <p:cNvPr id="75" name="Group 74"/>
                <p:cNvGrpSpPr/>
                <p:nvPr/>
              </p:nvGrpSpPr>
              <p:grpSpPr>
                <a:xfrm rot="3439750" flipH="1">
                  <a:off x="4910220" y="5519232"/>
                  <a:ext cx="573204" cy="326818"/>
                  <a:chOff x="3550407" y="4907675"/>
                  <a:chExt cx="735695" cy="495043"/>
                </a:xfrm>
              </p:grpSpPr>
              <p:sp>
                <p:nvSpPr>
                  <p:cNvPr id="100" name="Flowchart: Delay 9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rot="3439750" flipH="1">
                    <a:off x="3591927" y="4866155"/>
                    <a:ext cx="351824" cy="434864"/>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rot="3439750" flipH="1">
                    <a:off x="3660956" y="5072824"/>
                    <a:ext cx="298259" cy="361530"/>
                  </a:xfrm>
                  <a:prstGeom prst="line">
                    <a:avLst/>
                  </a:prstGeom>
                </p:spPr>
                <p:style>
                  <a:lnRef idx="3">
                    <a:schemeClr val="dk1"/>
                  </a:lnRef>
                  <a:fillRef idx="0">
                    <a:schemeClr val="dk1"/>
                  </a:fillRef>
                  <a:effectRef idx="2">
                    <a:schemeClr val="dk1"/>
                  </a:effectRef>
                  <a:fontRef idx="minor">
                    <a:schemeClr val="tx1"/>
                  </a:fontRef>
                </p:style>
              </p:cxnSp>
            </p:grpSp>
            <p:grpSp>
              <p:nvGrpSpPr>
                <p:cNvPr id="76" name="Group 75"/>
                <p:cNvGrpSpPr/>
                <p:nvPr/>
              </p:nvGrpSpPr>
              <p:grpSpPr>
                <a:xfrm rot="3091986" flipH="1">
                  <a:off x="5040434" y="5474818"/>
                  <a:ext cx="861632" cy="375227"/>
                  <a:chOff x="3180215" y="4976631"/>
                  <a:chExt cx="1105887" cy="568369"/>
                </a:xfrm>
              </p:grpSpPr>
              <p:sp>
                <p:nvSpPr>
                  <p:cNvPr id="97" name="Flowchart: Delay 96"/>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8" name="Straight Connector 97"/>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rot="3091986" flipH="1">
                    <a:off x="3376239" y="4972111"/>
                    <a:ext cx="568369" cy="577409"/>
                  </a:xfrm>
                  <a:prstGeom prst="line">
                    <a:avLst/>
                  </a:prstGeom>
                </p:spPr>
                <p:style>
                  <a:lnRef idx="3">
                    <a:schemeClr val="dk1"/>
                  </a:lnRef>
                  <a:fillRef idx="0">
                    <a:schemeClr val="dk1"/>
                  </a:fillRef>
                  <a:effectRef idx="2">
                    <a:schemeClr val="dk1"/>
                  </a:effectRef>
                  <a:fontRef idx="minor">
                    <a:schemeClr val="tx1"/>
                  </a:fontRef>
                </p:style>
              </p:cxnSp>
            </p:grpSp>
            <p:grpSp>
              <p:nvGrpSpPr>
                <p:cNvPr id="77" name="Group 76"/>
                <p:cNvGrpSpPr/>
                <p:nvPr/>
              </p:nvGrpSpPr>
              <p:grpSpPr>
                <a:xfrm rot="2083711" flipH="1">
                  <a:off x="5514549" y="5102844"/>
                  <a:ext cx="932111" cy="120495"/>
                  <a:chOff x="3089756" y="5072630"/>
                  <a:chExt cx="1196346" cy="182518"/>
                </a:xfrm>
              </p:grpSpPr>
              <p:sp>
                <p:nvSpPr>
                  <p:cNvPr id="94" name="Flowchart: Delay 9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78" name="Group 77"/>
                <p:cNvGrpSpPr/>
                <p:nvPr/>
              </p:nvGrpSpPr>
              <p:grpSpPr>
                <a:xfrm rot="2625709" flipH="1">
                  <a:off x="5310445" y="5352855"/>
                  <a:ext cx="932111" cy="120495"/>
                  <a:chOff x="3089756" y="5072630"/>
                  <a:chExt cx="1196346" cy="182518"/>
                </a:xfrm>
              </p:grpSpPr>
              <p:sp>
                <p:nvSpPr>
                  <p:cNvPr id="91" name="Flowchart: Delay 9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rot="1602561" flipH="1">
                  <a:off x="5673398" y="4818090"/>
                  <a:ext cx="934590" cy="126064"/>
                  <a:chOff x="3089756" y="5064194"/>
                  <a:chExt cx="1199528" cy="190954"/>
                </a:xfrm>
              </p:grpSpPr>
              <p:sp>
                <p:nvSpPr>
                  <p:cNvPr id="88" name="Flowchart: Delay 87"/>
                  <p:cNvSpPr/>
                  <p:nvPr/>
                </p:nvSpPr>
                <p:spPr>
                  <a:xfrm>
                    <a:off x="4027567" y="5064194"/>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9" name="Straight Connector 8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80" name="Group 79"/>
                <p:cNvGrpSpPr/>
                <p:nvPr/>
              </p:nvGrpSpPr>
              <p:grpSpPr>
                <a:xfrm rot="1022010" flipH="1">
                  <a:off x="5788720" y="4512098"/>
                  <a:ext cx="932111" cy="120495"/>
                  <a:chOff x="3089756" y="5072630"/>
                  <a:chExt cx="1196346" cy="182518"/>
                </a:xfrm>
              </p:grpSpPr>
              <p:sp>
                <p:nvSpPr>
                  <p:cNvPr id="85" name="Flowchart: Delay 84"/>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81" name="Group 80"/>
                <p:cNvGrpSpPr/>
                <p:nvPr/>
              </p:nvGrpSpPr>
              <p:grpSpPr>
                <a:xfrm rot="427689" flipH="1">
                  <a:off x="5852430" y="4187841"/>
                  <a:ext cx="932111" cy="120495"/>
                  <a:chOff x="3089756" y="5072630"/>
                  <a:chExt cx="1196346" cy="182518"/>
                </a:xfrm>
              </p:grpSpPr>
              <p:sp>
                <p:nvSpPr>
                  <p:cNvPr id="82" name="Flowchart: Delay 81"/>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grpSp>
      </p:grpSp>
      <p:grpSp>
        <p:nvGrpSpPr>
          <p:cNvPr id="29" name="Group 28"/>
          <p:cNvGrpSpPr/>
          <p:nvPr/>
        </p:nvGrpSpPr>
        <p:grpSpPr>
          <a:xfrm>
            <a:off x="6204260" y="2040094"/>
            <a:ext cx="2889874" cy="2144445"/>
            <a:chOff x="1487252" y="3181214"/>
            <a:chExt cx="4129553" cy="3077661"/>
          </a:xfrm>
        </p:grpSpPr>
        <p:grpSp>
          <p:nvGrpSpPr>
            <p:cNvPr id="41" name="Group 40"/>
            <p:cNvGrpSpPr/>
            <p:nvPr/>
          </p:nvGrpSpPr>
          <p:grpSpPr>
            <a:xfrm>
              <a:off x="1487252" y="3181214"/>
              <a:ext cx="4129553" cy="3077661"/>
              <a:chOff x="1487252" y="3181214"/>
              <a:chExt cx="4129553" cy="3077661"/>
            </a:xfrm>
          </p:grpSpPr>
          <p:sp>
            <p:nvSpPr>
              <p:cNvPr id="44" name="Rectangle 43"/>
              <p:cNvSpPr/>
              <p:nvPr/>
            </p:nvSpPr>
            <p:spPr>
              <a:xfrm>
                <a:off x="1950208" y="3181214"/>
                <a:ext cx="3448232" cy="210253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28575">
                    <a:solidFill>
                      <a:schemeClr val="tx1"/>
                    </a:solidFill>
                  </a:ln>
                </a:endParaRPr>
              </a:p>
            </p:txBody>
          </p:sp>
          <p:sp>
            <p:nvSpPr>
              <p:cNvPr id="45" name="Rectangle 44"/>
              <p:cNvSpPr/>
              <p:nvPr/>
            </p:nvSpPr>
            <p:spPr>
              <a:xfrm>
                <a:off x="1487252" y="4023986"/>
                <a:ext cx="789077" cy="305240"/>
              </a:xfrm>
              <a:prstGeom prst="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Isosceles Triangle 45"/>
              <p:cNvSpPr/>
              <p:nvPr/>
            </p:nvSpPr>
            <p:spPr>
              <a:xfrm rot="16200000">
                <a:off x="2412713" y="3398321"/>
                <a:ext cx="1151710" cy="1545808"/>
              </a:xfrm>
              <a:prstGeom prst="triangle">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47" name="Group 46"/>
              <p:cNvGrpSpPr/>
              <p:nvPr/>
            </p:nvGrpSpPr>
            <p:grpSpPr>
              <a:xfrm>
                <a:off x="2191247" y="3748257"/>
                <a:ext cx="584708" cy="864897"/>
                <a:chOff x="1578864" y="1700784"/>
                <a:chExt cx="554736" cy="774192"/>
              </a:xfrm>
            </p:grpSpPr>
            <p:sp>
              <p:nvSpPr>
                <p:cNvPr id="53" name="Rectangle 52"/>
                <p:cNvSpPr/>
                <p:nvPr/>
              </p:nvSpPr>
              <p:spPr>
                <a:xfrm>
                  <a:off x="1578864" y="1700784"/>
                  <a:ext cx="310896" cy="774192"/>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Rectangle 53"/>
                <p:cNvSpPr/>
                <p:nvPr/>
              </p:nvSpPr>
              <p:spPr>
                <a:xfrm>
                  <a:off x="1889760" y="1795272"/>
                  <a:ext cx="243840" cy="585216"/>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8" name="Isosceles Triangle 47"/>
              <p:cNvSpPr/>
              <p:nvPr/>
            </p:nvSpPr>
            <p:spPr>
              <a:xfrm rot="16200000">
                <a:off x="5081516" y="3919571"/>
                <a:ext cx="588080" cy="482498"/>
              </a:xfrm>
              <a:prstGeom prst="triangle">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49" name="Group 48"/>
              <p:cNvGrpSpPr/>
              <p:nvPr/>
            </p:nvGrpSpPr>
            <p:grpSpPr>
              <a:xfrm>
                <a:off x="3761472" y="3613431"/>
                <a:ext cx="1550844" cy="1114398"/>
                <a:chOff x="3641532" y="1603248"/>
                <a:chExt cx="1471349" cy="997527"/>
              </a:xfrm>
            </p:grpSpPr>
            <p:sp>
              <p:nvSpPr>
                <p:cNvPr id="51" name="Snip Same Side Corner Rectangle 50"/>
                <p:cNvSpPr/>
                <p:nvPr/>
              </p:nvSpPr>
              <p:spPr>
                <a:xfrm rot="5400000">
                  <a:off x="3878443" y="1366337"/>
                  <a:ext cx="997527" cy="1471349"/>
                </a:xfrm>
                <a:prstGeom prst="snip2SameRect">
                  <a:avLst>
                    <a:gd name="adj1" fmla="val 27444"/>
                    <a:gd name="adj2" fmla="val 0"/>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52" name="Straight Connector 51"/>
                <p:cNvCxnSpPr/>
                <p:nvPr/>
              </p:nvCxnSpPr>
              <p:spPr>
                <a:xfrm flipH="1">
                  <a:off x="4806577" y="1603248"/>
                  <a:ext cx="0" cy="997527"/>
                </a:xfrm>
                <a:prstGeom prst="line">
                  <a:avLst/>
                </a:prstGeom>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2197542" y="5242933"/>
                <a:ext cx="2965005" cy="1015942"/>
              </a:xfrm>
              <a:prstGeom prst="rect">
                <a:avLst/>
              </a:prstGeom>
              <a:noFill/>
            </p:spPr>
            <p:txBody>
              <a:bodyPr wrap="square" rtlCol="0">
                <a:spAutoFit/>
              </a:bodyPr>
              <a:lstStyle/>
              <a:p>
                <a:pPr algn="ctr"/>
                <a:r>
                  <a:rPr lang="en-US" sz="2000" b="1" dirty="0">
                    <a:latin typeface="+mn-lt"/>
                  </a:rPr>
                  <a:t>Existing CellScope Hardware</a:t>
                </a:r>
              </a:p>
            </p:txBody>
          </p:sp>
        </p:grpSp>
        <p:sp>
          <p:nvSpPr>
            <p:cNvPr id="42" name="TextBox 41"/>
            <p:cNvSpPr txBox="1"/>
            <p:nvPr/>
          </p:nvSpPr>
          <p:spPr>
            <a:xfrm>
              <a:off x="3596600" y="4764224"/>
              <a:ext cx="1534277" cy="530057"/>
            </a:xfrm>
            <a:prstGeom prst="rect">
              <a:avLst/>
            </a:prstGeom>
            <a:noFill/>
          </p:spPr>
          <p:txBody>
            <a:bodyPr wrap="none" rtlCol="0">
              <a:spAutoFit/>
            </a:bodyPr>
            <a:lstStyle/>
            <a:p>
              <a:r>
                <a:rPr lang="en-US" dirty="0" smtClean="0">
                  <a:latin typeface="+mn-lt"/>
                </a:rPr>
                <a:t>Objective</a:t>
              </a:r>
              <a:endParaRPr lang="en-US" dirty="0">
                <a:latin typeface="+mn-lt"/>
              </a:endParaRPr>
            </a:p>
          </p:txBody>
        </p:sp>
        <p:sp>
          <p:nvSpPr>
            <p:cNvPr id="43" name="TextBox 42"/>
            <p:cNvSpPr txBox="1"/>
            <p:nvPr/>
          </p:nvSpPr>
          <p:spPr>
            <a:xfrm>
              <a:off x="1895404" y="4645964"/>
              <a:ext cx="1445584" cy="530057"/>
            </a:xfrm>
            <a:prstGeom prst="rect">
              <a:avLst/>
            </a:prstGeom>
            <a:noFill/>
          </p:spPr>
          <p:txBody>
            <a:bodyPr wrap="none" rtlCol="0">
              <a:spAutoFit/>
            </a:bodyPr>
            <a:lstStyle/>
            <a:p>
              <a:r>
                <a:rPr lang="en-US" dirty="0" smtClean="0">
                  <a:latin typeface="+mn-lt"/>
                </a:rPr>
                <a:t>Eyepiece</a:t>
              </a:r>
              <a:endParaRPr lang="en-US" dirty="0">
                <a:latin typeface="+mn-lt"/>
              </a:endParaRPr>
            </a:p>
          </p:txBody>
        </p:sp>
      </p:grpSp>
      <p:grpSp>
        <p:nvGrpSpPr>
          <p:cNvPr id="30" name="Group 29"/>
          <p:cNvGrpSpPr/>
          <p:nvPr/>
        </p:nvGrpSpPr>
        <p:grpSpPr>
          <a:xfrm>
            <a:off x="5933739" y="1142330"/>
            <a:ext cx="566242" cy="3050070"/>
            <a:chOff x="1100684" y="1892765"/>
            <a:chExt cx="809144" cy="4377397"/>
          </a:xfrm>
        </p:grpSpPr>
        <p:sp>
          <p:nvSpPr>
            <p:cNvPr id="38" name="Snip Same Side Corner Rectangle 37"/>
            <p:cNvSpPr/>
            <p:nvPr/>
          </p:nvSpPr>
          <p:spPr>
            <a:xfrm>
              <a:off x="1100684" y="3770151"/>
              <a:ext cx="372135" cy="2500011"/>
            </a:xfrm>
            <a:prstGeom prst="snip2SameRect">
              <a:avLst>
                <a:gd name="adj1" fmla="val 21355"/>
                <a:gd name="adj2" fmla="val 0"/>
              </a:avLst>
            </a:prstGeom>
            <a:ln w="285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1407686" y="3929178"/>
              <a:ext cx="108923" cy="48555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TextBox 39"/>
            <p:cNvSpPr txBox="1"/>
            <p:nvPr/>
          </p:nvSpPr>
          <p:spPr>
            <a:xfrm rot="17914623">
              <a:off x="680615" y="2594213"/>
              <a:ext cx="1930661" cy="527765"/>
            </a:xfrm>
            <a:prstGeom prst="rect">
              <a:avLst/>
            </a:prstGeom>
            <a:noFill/>
          </p:spPr>
          <p:txBody>
            <a:bodyPr wrap="none" rtlCol="0">
              <a:spAutoFit/>
            </a:bodyPr>
            <a:lstStyle/>
            <a:p>
              <a:r>
                <a:rPr lang="en-US" dirty="0" smtClean="0">
                  <a:latin typeface="+mn-lt"/>
                </a:rPr>
                <a:t>Smartphone</a:t>
              </a:r>
              <a:endParaRPr lang="en-US" dirty="0">
                <a:latin typeface="+mn-lt"/>
              </a:endParaRPr>
            </a:p>
          </p:txBody>
        </p:sp>
      </p:grpSp>
      <p:sp>
        <p:nvSpPr>
          <p:cNvPr id="32" name="Rectangle 31"/>
          <p:cNvSpPr/>
          <p:nvPr/>
        </p:nvSpPr>
        <p:spPr>
          <a:xfrm>
            <a:off x="5603408" y="1189754"/>
            <a:ext cx="5862740" cy="31429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9078547" y="1327061"/>
            <a:ext cx="369332" cy="1931833"/>
            <a:chOff x="5594528" y="2157884"/>
            <a:chExt cx="527764" cy="2772527"/>
          </a:xfrm>
        </p:grpSpPr>
        <p:sp>
          <p:nvSpPr>
            <p:cNvPr id="34" name="TextBox 33"/>
            <p:cNvSpPr txBox="1"/>
            <p:nvPr/>
          </p:nvSpPr>
          <p:spPr>
            <a:xfrm rot="18024910">
              <a:off x="5230116" y="2522296"/>
              <a:ext cx="1256587" cy="527764"/>
            </a:xfrm>
            <a:prstGeom prst="rect">
              <a:avLst/>
            </a:prstGeom>
            <a:noFill/>
          </p:spPr>
          <p:txBody>
            <a:bodyPr wrap="none" rtlCol="0">
              <a:spAutoFit/>
            </a:bodyPr>
            <a:lstStyle/>
            <a:p>
              <a:r>
                <a:rPr lang="en-US" dirty="0" smtClean="0">
                  <a:latin typeface="+mn-lt"/>
                </a:rPr>
                <a:t>Sample</a:t>
              </a:r>
              <a:endParaRPr lang="en-US" dirty="0">
                <a:latin typeface="+mn-lt"/>
              </a:endParaRPr>
            </a:p>
          </p:txBody>
        </p:sp>
        <p:grpSp>
          <p:nvGrpSpPr>
            <p:cNvPr id="35" name="Group 34"/>
            <p:cNvGrpSpPr/>
            <p:nvPr/>
          </p:nvGrpSpPr>
          <p:grpSpPr>
            <a:xfrm>
              <a:off x="5610525" y="3398114"/>
              <a:ext cx="131281" cy="1532297"/>
              <a:chOff x="2651506" y="1233695"/>
              <a:chExt cx="131281" cy="1532297"/>
            </a:xfrm>
          </p:grpSpPr>
          <p:sp>
            <p:nvSpPr>
              <p:cNvPr id="36" name="Snip Same Side Corner Rectangle 35"/>
              <p:cNvSpPr/>
              <p:nvPr/>
            </p:nvSpPr>
            <p:spPr>
              <a:xfrm rot="5400000">
                <a:off x="2474848" y="1945937"/>
                <a:ext cx="503056" cy="112822"/>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7" name="Straight Connector 36"/>
              <p:cNvCxnSpPr/>
              <p:nvPr/>
            </p:nvCxnSpPr>
            <p:spPr>
              <a:xfrm rot="5400000" flipV="1">
                <a:off x="1889903" y="1995298"/>
                <a:ext cx="1532297" cy="9092"/>
              </a:xfrm>
              <a:prstGeom prst="line">
                <a:avLst/>
              </a:prstGeom>
              <a:ln w="28575"/>
            </p:spPr>
            <p:style>
              <a:lnRef idx="3">
                <a:schemeClr val="dk1"/>
              </a:lnRef>
              <a:fillRef idx="0">
                <a:schemeClr val="dk1"/>
              </a:fillRef>
              <a:effectRef idx="2">
                <a:schemeClr val="dk1"/>
              </a:effectRef>
              <a:fontRef idx="minor">
                <a:schemeClr val="tx1"/>
              </a:fontRef>
            </p:style>
          </p:cxnSp>
        </p:grpSp>
      </p:grpSp>
      <p:sp>
        <p:nvSpPr>
          <p:cNvPr id="134" name="TextBox 133"/>
          <p:cNvSpPr txBox="1"/>
          <p:nvPr/>
        </p:nvSpPr>
        <p:spPr>
          <a:xfrm>
            <a:off x="8625268" y="4358781"/>
            <a:ext cx="402674" cy="369332"/>
          </a:xfrm>
          <a:prstGeom prst="rect">
            <a:avLst/>
          </a:prstGeom>
          <a:noFill/>
        </p:spPr>
        <p:txBody>
          <a:bodyPr wrap="none" rtlCol="0">
            <a:spAutoFit/>
          </a:bodyPr>
          <a:lstStyle/>
          <a:p>
            <a:r>
              <a:rPr lang="en-US" b="1" dirty="0" smtClean="0"/>
              <a:t>d)</a:t>
            </a:r>
            <a:endParaRPr lang="en-US" b="1" dirty="0"/>
          </a:p>
        </p:txBody>
      </p:sp>
      <p:sp>
        <p:nvSpPr>
          <p:cNvPr id="135" name="TextBox 134"/>
          <p:cNvSpPr txBox="1"/>
          <p:nvPr/>
        </p:nvSpPr>
        <p:spPr>
          <a:xfrm>
            <a:off x="5650223" y="1211781"/>
            <a:ext cx="402674" cy="369332"/>
          </a:xfrm>
          <a:prstGeom prst="rect">
            <a:avLst/>
          </a:prstGeom>
          <a:noFill/>
        </p:spPr>
        <p:txBody>
          <a:bodyPr wrap="none" rtlCol="0">
            <a:spAutoFit/>
          </a:bodyPr>
          <a:lstStyle/>
          <a:p>
            <a:r>
              <a:rPr lang="en-US" b="1" dirty="0" smtClean="0"/>
              <a:t>b)</a:t>
            </a:r>
            <a:endParaRPr lang="en-US" b="1" dirty="0"/>
          </a:p>
        </p:txBody>
      </p:sp>
      <p:sp>
        <p:nvSpPr>
          <p:cNvPr id="136" name="Rectangle 135"/>
          <p:cNvSpPr/>
          <p:nvPr/>
        </p:nvSpPr>
        <p:spPr>
          <a:xfrm>
            <a:off x="5603409" y="4332654"/>
            <a:ext cx="3042706" cy="26872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8650670" y="4332654"/>
            <a:ext cx="2803357" cy="26872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314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a:xfrm>
            <a:off x="2489437" y="1718361"/>
            <a:ext cx="6041895" cy="2951240"/>
          </a:xfrm>
          <a:prstGeom prst="rect">
            <a:avLst/>
          </a:prstGeom>
          <a:solidFill>
            <a:schemeClr val="accent5">
              <a:lumMod val="20000"/>
              <a:lumOff val="80000"/>
              <a:alpha val="33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90" name="Rectangle 89"/>
          <p:cNvSpPr/>
          <p:nvPr/>
        </p:nvSpPr>
        <p:spPr>
          <a:xfrm>
            <a:off x="2489437" y="4700457"/>
            <a:ext cx="6041895" cy="2963659"/>
          </a:xfrm>
          <a:prstGeom prst="rect">
            <a:avLst/>
          </a:prstGeom>
          <a:solidFill>
            <a:schemeClr val="accent5">
              <a:lumMod val="20000"/>
              <a:lumOff val="80000"/>
              <a:alpha val="33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91" name="Rectangle 90"/>
          <p:cNvSpPr/>
          <p:nvPr/>
        </p:nvSpPr>
        <p:spPr>
          <a:xfrm>
            <a:off x="2489437" y="7697274"/>
            <a:ext cx="6041895" cy="2963659"/>
          </a:xfrm>
          <a:prstGeom prst="rect">
            <a:avLst/>
          </a:prstGeom>
          <a:solidFill>
            <a:schemeClr val="accent5">
              <a:lumMod val="20000"/>
              <a:lumOff val="80000"/>
              <a:alpha val="33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67" name="Rectangle 66"/>
          <p:cNvSpPr/>
          <p:nvPr/>
        </p:nvSpPr>
        <p:spPr>
          <a:xfrm>
            <a:off x="8925656" y="1952229"/>
            <a:ext cx="3079535" cy="3970318"/>
          </a:xfrm>
          <a:prstGeom prst="rect">
            <a:avLst/>
          </a:prstGeom>
        </p:spPr>
        <p:txBody>
          <a:bodyPr wrap="square">
            <a:spAutoFit/>
          </a:bodyPr>
          <a:lstStyle/>
          <a:p>
            <a:r>
              <a:rPr lang="en-US" dirty="0"/>
              <a:t>Figure 4</a:t>
            </a:r>
            <a:r>
              <a:rPr lang="en-US" dirty="0" smtClean="0"/>
              <a:t> – Comparison to Standard </a:t>
            </a:r>
            <a:r>
              <a:rPr lang="en-US" dirty="0"/>
              <a:t>C</a:t>
            </a:r>
            <a:r>
              <a:rPr lang="en-US" dirty="0" smtClean="0"/>
              <a:t>ontrast Methods</a:t>
            </a:r>
          </a:p>
          <a:p>
            <a:r>
              <a:rPr lang="en-US" dirty="0" smtClean="0"/>
              <a:t>Computational CellScope acquires </a:t>
            </a:r>
            <a:r>
              <a:rPr lang="en-US" dirty="0" err="1" smtClean="0"/>
              <a:t>brightfield</a:t>
            </a:r>
            <a:r>
              <a:rPr lang="en-US" dirty="0" smtClean="0"/>
              <a:t> and </a:t>
            </a:r>
            <a:r>
              <a:rPr lang="en-US" dirty="0" err="1" smtClean="0"/>
              <a:t>darkfield</a:t>
            </a:r>
            <a:r>
              <a:rPr lang="en-US" dirty="0" smtClean="0"/>
              <a:t> images of similar quality to a standard upright microscope without the use of hardware inserts. Additionally, it enables phase imaging using Differential Phase Contrast, which is qualitatively similar to DIC imaging.</a:t>
            </a:r>
          </a:p>
          <a:p>
            <a:endParaRPr lang="en-US" dirty="0"/>
          </a:p>
        </p:txBody>
      </p:sp>
      <p:sp>
        <p:nvSpPr>
          <p:cNvPr id="6" name="TextBox 5"/>
          <p:cNvSpPr txBox="1"/>
          <p:nvPr/>
        </p:nvSpPr>
        <p:spPr>
          <a:xfrm>
            <a:off x="2909086" y="1117781"/>
            <a:ext cx="1854666" cy="461665"/>
          </a:xfrm>
          <a:prstGeom prst="rect">
            <a:avLst/>
          </a:prstGeom>
          <a:noFill/>
        </p:spPr>
        <p:txBody>
          <a:bodyPr wrap="square" rtlCol="0">
            <a:spAutoFit/>
          </a:bodyPr>
          <a:lstStyle/>
          <a:p>
            <a:pPr algn="ctr"/>
            <a:r>
              <a:rPr lang="en-US" sz="1200" b="1" dirty="0"/>
              <a:t>4x</a:t>
            </a:r>
          </a:p>
          <a:p>
            <a:pPr algn="ctr"/>
            <a:r>
              <a:rPr lang="en-US" sz="1200" dirty="0"/>
              <a:t>Spider Head</a:t>
            </a:r>
          </a:p>
        </p:txBody>
      </p:sp>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2980596" y="1779446"/>
            <a:ext cx="1714500" cy="137160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00" y="3241699"/>
            <a:ext cx="1711647" cy="1371600"/>
          </a:xfrm>
          <a:prstGeom prst="rect">
            <a:avLst/>
          </a:prstGeom>
        </p:spPr>
      </p:pic>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flipV="1">
            <a:off x="2980596" y="4751284"/>
            <a:ext cx="1714500" cy="1371600"/>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0598" y="6205716"/>
            <a:ext cx="1711647" cy="1371600"/>
          </a:xfrm>
          <a:prstGeom prst="rect">
            <a:avLst/>
          </a:prstGeom>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0598" y="9210373"/>
            <a:ext cx="1711647" cy="1371600"/>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3835" y="1779446"/>
            <a:ext cx="1714500" cy="1371600"/>
          </a:xfrm>
          <a:prstGeom prst="rect">
            <a:avLst/>
          </a:prstGeom>
        </p:spPr>
      </p:pic>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5263" y="3239039"/>
            <a:ext cx="1711647" cy="1371600"/>
          </a:xfrm>
          <a:prstGeom prst="rect">
            <a:avLst/>
          </a:prstGeom>
        </p:spPr>
      </p:pic>
      <p:pic>
        <p:nvPicPr>
          <p:cNvPr id="57" name="Picture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35263" y="4749837"/>
            <a:ext cx="1714500" cy="1371600"/>
          </a:xfrm>
          <a:prstGeom prst="rect">
            <a:avLst/>
          </a:prstGeom>
        </p:spPr>
      </p:pic>
      <p:pic>
        <p:nvPicPr>
          <p:cNvPr id="59" name="Picture 5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38117" y="9215220"/>
            <a:ext cx="1711647" cy="1371600"/>
          </a:xfrm>
          <a:prstGeom prst="rect">
            <a:avLst/>
          </a:prstGeom>
        </p:spPr>
      </p:pic>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35263" y="6205716"/>
            <a:ext cx="1711647" cy="1371600"/>
          </a:xfrm>
          <a:prstGeom prst="rect">
            <a:avLst/>
          </a:prstGeom>
        </p:spPr>
      </p:pic>
      <p:pic>
        <p:nvPicPr>
          <p:cNvPr id="69" name="Picture 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82380" y="1775131"/>
            <a:ext cx="1714500" cy="1371600"/>
          </a:xfrm>
          <a:prstGeom prst="rect">
            <a:avLst/>
          </a:prstGeom>
        </p:spPr>
      </p:pic>
      <p:pic>
        <p:nvPicPr>
          <p:cNvPr id="70" name="Picture 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85234" y="3238778"/>
            <a:ext cx="1711647" cy="1371600"/>
          </a:xfrm>
          <a:prstGeom prst="rect">
            <a:avLst/>
          </a:prstGeom>
        </p:spPr>
      </p:pic>
      <p:pic>
        <p:nvPicPr>
          <p:cNvPr id="71" name="Picture 7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89927" y="4749202"/>
            <a:ext cx="1714500" cy="1371600"/>
          </a:xfrm>
          <a:prstGeom prst="rect">
            <a:avLst/>
          </a:prstGeom>
        </p:spPr>
      </p:pic>
      <p:pic>
        <p:nvPicPr>
          <p:cNvPr id="72" name="Picture 71"/>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val="0"/>
              </a:ext>
            </a:extLst>
          </a:blip>
          <a:srcRect l="30020" t="44552" r="34783" b="34445"/>
          <a:stretch/>
        </p:blipFill>
        <p:spPr>
          <a:xfrm>
            <a:off x="6685234" y="6207958"/>
            <a:ext cx="1723885" cy="1371600"/>
          </a:xfrm>
          <a:prstGeom prst="rect">
            <a:avLst/>
          </a:prstGeom>
        </p:spPr>
      </p:pic>
      <p:pic>
        <p:nvPicPr>
          <p:cNvPr id="74" name="Picture 7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85234" y="9215220"/>
            <a:ext cx="1711647" cy="1371600"/>
          </a:xfrm>
          <a:prstGeom prst="rect">
            <a:avLst/>
          </a:prstGeom>
        </p:spPr>
      </p:pic>
      <p:sp>
        <p:nvSpPr>
          <p:cNvPr id="75" name="TextBox 74"/>
          <p:cNvSpPr txBox="1"/>
          <p:nvPr/>
        </p:nvSpPr>
        <p:spPr>
          <a:xfrm>
            <a:off x="4908660" y="1112467"/>
            <a:ext cx="1564852" cy="461665"/>
          </a:xfrm>
          <a:prstGeom prst="rect">
            <a:avLst/>
          </a:prstGeom>
          <a:noFill/>
        </p:spPr>
        <p:txBody>
          <a:bodyPr wrap="none" rtlCol="0">
            <a:spAutoFit/>
          </a:bodyPr>
          <a:lstStyle/>
          <a:p>
            <a:pPr algn="ctr"/>
            <a:r>
              <a:rPr lang="en-US" sz="1200" b="1" dirty="0"/>
              <a:t>10x</a:t>
            </a:r>
          </a:p>
          <a:p>
            <a:pPr algn="ctr"/>
            <a:r>
              <a:rPr lang="en-US" sz="1200" i="1" dirty="0"/>
              <a:t>Drosophila </a:t>
            </a:r>
            <a:r>
              <a:rPr lang="en-US" sz="1200" dirty="0"/>
              <a:t>Embryos</a:t>
            </a:r>
          </a:p>
        </p:txBody>
      </p:sp>
      <p:sp>
        <p:nvSpPr>
          <p:cNvPr id="76" name="TextBox 75"/>
          <p:cNvSpPr txBox="1"/>
          <p:nvPr/>
        </p:nvSpPr>
        <p:spPr>
          <a:xfrm>
            <a:off x="6649671" y="1110891"/>
            <a:ext cx="1782770" cy="646331"/>
          </a:xfrm>
          <a:prstGeom prst="rect">
            <a:avLst/>
          </a:prstGeom>
          <a:noFill/>
        </p:spPr>
        <p:txBody>
          <a:bodyPr wrap="square" rtlCol="0">
            <a:spAutoFit/>
          </a:bodyPr>
          <a:lstStyle/>
          <a:p>
            <a:pPr algn="ctr"/>
            <a:r>
              <a:rPr lang="en-US" sz="1200" b="1" dirty="0"/>
              <a:t>20x</a:t>
            </a:r>
          </a:p>
          <a:p>
            <a:pPr algn="ctr"/>
            <a:r>
              <a:rPr lang="en-US" sz="1200" dirty="0"/>
              <a:t>Human Blood and Bacteria</a:t>
            </a:r>
          </a:p>
        </p:txBody>
      </p:sp>
      <p:sp>
        <p:nvSpPr>
          <p:cNvPr id="77" name="TextBox 76"/>
          <p:cNvSpPr txBox="1"/>
          <p:nvPr/>
        </p:nvSpPr>
        <p:spPr>
          <a:xfrm rot="16200000">
            <a:off x="2021778" y="5292597"/>
            <a:ext cx="1461282" cy="276999"/>
          </a:xfrm>
          <a:prstGeom prst="rect">
            <a:avLst/>
          </a:prstGeom>
          <a:noFill/>
        </p:spPr>
        <p:txBody>
          <a:bodyPr wrap="square" rtlCol="0">
            <a:spAutoFit/>
          </a:bodyPr>
          <a:lstStyle/>
          <a:p>
            <a:pPr algn="ctr"/>
            <a:r>
              <a:rPr lang="en-US" sz="1200" b="1" dirty="0"/>
              <a:t>Nikon TE300</a:t>
            </a:r>
          </a:p>
        </p:txBody>
      </p:sp>
      <p:sp>
        <p:nvSpPr>
          <p:cNvPr id="81" name="TextBox 80"/>
          <p:cNvSpPr txBox="1"/>
          <p:nvPr/>
        </p:nvSpPr>
        <p:spPr>
          <a:xfrm rot="16200000">
            <a:off x="2120639" y="6660689"/>
            <a:ext cx="1263487" cy="461665"/>
          </a:xfrm>
          <a:prstGeom prst="rect">
            <a:avLst/>
          </a:prstGeom>
          <a:noFill/>
        </p:spPr>
        <p:txBody>
          <a:bodyPr wrap="none" rtlCol="0">
            <a:spAutoFit/>
          </a:bodyPr>
          <a:lstStyle/>
          <a:p>
            <a:pPr algn="ctr"/>
            <a:r>
              <a:rPr lang="en-US" sz="1200" b="1" dirty="0"/>
              <a:t>Computational</a:t>
            </a:r>
          </a:p>
          <a:p>
            <a:pPr algn="ctr"/>
            <a:r>
              <a:rPr lang="en-US" sz="1200" b="1" dirty="0"/>
              <a:t>CellScope</a:t>
            </a:r>
          </a:p>
        </p:txBody>
      </p:sp>
      <p:sp>
        <p:nvSpPr>
          <p:cNvPr id="86" name="TextBox 85"/>
          <p:cNvSpPr txBox="1"/>
          <p:nvPr/>
        </p:nvSpPr>
        <p:spPr>
          <a:xfrm rot="16200000">
            <a:off x="2062484" y="2324589"/>
            <a:ext cx="1367284" cy="276999"/>
          </a:xfrm>
          <a:prstGeom prst="rect">
            <a:avLst/>
          </a:prstGeom>
          <a:noFill/>
        </p:spPr>
        <p:txBody>
          <a:bodyPr wrap="square" rtlCol="0">
            <a:spAutoFit/>
          </a:bodyPr>
          <a:lstStyle/>
          <a:p>
            <a:pPr algn="ctr"/>
            <a:r>
              <a:rPr lang="en-US" sz="1200" b="1" dirty="0"/>
              <a:t>Nikon TE300</a:t>
            </a:r>
          </a:p>
        </p:txBody>
      </p:sp>
      <p:sp>
        <p:nvSpPr>
          <p:cNvPr id="87" name="TextBox 86"/>
          <p:cNvSpPr txBox="1"/>
          <p:nvPr/>
        </p:nvSpPr>
        <p:spPr>
          <a:xfrm rot="16200000">
            <a:off x="2114346" y="3674259"/>
            <a:ext cx="1263487" cy="461665"/>
          </a:xfrm>
          <a:prstGeom prst="rect">
            <a:avLst/>
          </a:prstGeom>
          <a:noFill/>
        </p:spPr>
        <p:txBody>
          <a:bodyPr wrap="none" rtlCol="0">
            <a:spAutoFit/>
          </a:bodyPr>
          <a:lstStyle/>
          <a:p>
            <a:pPr algn="ctr"/>
            <a:r>
              <a:rPr lang="en-US" sz="1200" b="1" dirty="0"/>
              <a:t>Computational</a:t>
            </a:r>
          </a:p>
          <a:p>
            <a:pPr algn="ctr"/>
            <a:r>
              <a:rPr lang="en-US" sz="1200" b="1" dirty="0"/>
              <a:t>CellScope</a:t>
            </a:r>
          </a:p>
        </p:txBody>
      </p:sp>
      <p:cxnSp>
        <p:nvCxnSpPr>
          <p:cNvPr id="30" name="Straight Connector 29"/>
          <p:cNvCxnSpPr/>
          <p:nvPr/>
        </p:nvCxnSpPr>
        <p:spPr>
          <a:xfrm flipH="1" flipV="1">
            <a:off x="2200631" y="3200185"/>
            <a:ext cx="6327061"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2521507" y="8272150"/>
            <a:ext cx="449162" cy="276999"/>
          </a:xfrm>
          <a:prstGeom prst="rect">
            <a:avLst/>
          </a:prstGeom>
          <a:noFill/>
        </p:spPr>
        <p:txBody>
          <a:bodyPr wrap="none" rtlCol="0">
            <a:spAutoFit/>
          </a:bodyPr>
          <a:lstStyle/>
          <a:p>
            <a:pPr algn="r"/>
            <a:r>
              <a:rPr lang="en-US" sz="1200" b="1" dirty="0"/>
              <a:t>DIC</a:t>
            </a:r>
          </a:p>
        </p:txBody>
      </p:sp>
      <p:sp>
        <p:nvSpPr>
          <p:cNvPr id="89" name="TextBox 88"/>
          <p:cNvSpPr txBox="1"/>
          <p:nvPr/>
        </p:nvSpPr>
        <p:spPr>
          <a:xfrm rot="16200000">
            <a:off x="2114346" y="9679172"/>
            <a:ext cx="1263487" cy="461665"/>
          </a:xfrm>
          <a:prstGeom prst="rect">
            <a:avLst/>
          </a:prstGeom>
          <a:noFill/>
        </p:spPr>
        <p:txBody>
          <a:bodyPr wrap="none" rtlCol="0">
            <a:spAutoFit/>
          </a:bodyPr>
          <a:lstStyle/>
          <a:p>
            <a:pPr algn="ctr"/>
            <a:r>
              <a:rPr lang="en-US" sz="1200" b="1" dirty="0"/>
              <a:t>Computational</a:t>
            </a:r>
          </a:p>
          <a:p>
            <a:pPr algn="ctr"/>
            <a:r>
              <a:rPr lang="en-US" sz="1200" b="1" dirty="0"/>
              <a:t>CellScope</a:t>
            </a:r>
          </a:p>
        </p:txBody>
      </p:sp>
      <p:cxnSp>
        <p:nvCxnSpPr>
          <p:cNvPr id="37" name="Straight Connector 36"/>
          <p:cNvCxnSpPr/>
          <p:nvPr/>
        </p:nvCxnSpPr>
        <p:spPr>
          <a:xfrm flipV="1">
            <a:off x="2200632" y="6161737"/>
            <a:ext cx="63340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2200631" y="9159074"/>
            <a:ext cx="6327061"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893071" y="3046300"/>
            <a:ext cx="968470" cy="307777"/>
          </a:xfrm>
          <a:prstGeom prst="rect">
            <a:avLst/>
          </a:prstGeom>
          <a:ln w="28575"/>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b="1" dirty="0" err="1"/>
              <a:t>Brightfield</a:t>
            </a:r>
            <a:endParaRPr lang="en-US" sz="1400" b="1" dirty="0"/>
          </a:p>
        </p:txBody>
      </p:sp>
      <p:sp>
        <p:nvSpPr>
          <p:cNvPr id="84" name="TextBox 83"/>
          <p:cNvSpPr txBox="1"/>
          <p:nvPr/>
        </p:nvSpPr>
        <p:spPr>
          <a:xfrm rot="16200000">
            <a:off x="1937119" y="5967550"/>
            <a:ext cx="869149" cy="30777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err="1"/>
              <a:t>Darkfield</a:t>
            </a:r>
            <a:endParaRPr lang="en-US" sz="1400" b="1" dirty="0"/>
          </a:p>
        </p:txBody>
      </p:sp>
      <p:sp>
        <p:nvSpPr>
          <p:cNvPr id="85" name="TextBox 84"/>
          <p:cNvSpPr txBox="1"/>
          <p:nvPr/>
        </p:nvSpPr>
        <p:spPr>
          <a:xfrm rot="16200000">
            <a:off x="1726040" y="9025212"/>
            <a:ext cx="1295932" cy="307777"/>
          </a:xfrm>
          <a:prstGeom prst="rect">
            <a:avLst/>
          </a:prstGeom>
          <a:ln w="28575">
            <a:solidFill>
              <a:srgbClr val="92D05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t>Phase Contrast</a:t>
            </a:r>
          </a:p>
        </p:txBody>
      </p:sp>
      <p:cxnSp>
        <p:nvCxnSpPr>
          <p:cNvPr id="95" name="Straight Connector 94"/>
          <p:cNvCxnSpPr/>
          <p:nvPr/>
        </p:nvCxnSpPr>
        <p:spPr>
          <a:xfrm>
            <a:off x="4763752" y="1308279"/>
            <a:ext cx="0" cy="932688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09972" y="1308279"/>
            <a:ext cx="0" cy="932688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32626" y="8186070"/>
            <a:ext cx="2316916" cy="307777"/>
          </a:xfrm>
          <a:prstGeom prst="rect">
            <a:avLst/>
          </a:prstGeom>
          <a:ln w="5715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00" dirty="0"/>
              <a:t>Need DIC comparison images</a:t>
            </a:r>
          </a:p>
        </p:txBody>
      </p:sp>
    </p:spTree>
    <p:extLst>
      <p:ext uri="{BB962C8B-B14F-4D97-AF65-F5344CB8AC3E}">
        <p14:creationId xmlns:p14="http://schemas.microsoft.com/office/powerpoint/2010/main" val="676571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8097858" y="6031879"/>
            <a:ext cx="2092532" cy="285865"/>
          </a:xfrm>
          <a:prstGeom prst="rect">
            <a:avLst/>
          </a:prstGeom>
        </p:spPr>
      </p:pic>
      <p:sp>
        <p:nvSpPr>
          <p:cNvPr id="2" name="Rectangle 1"/>
          <p:cNvSpPr/>
          <p:nvPr/>
        </p:nvSpPr>
        <p:spPr>
          <a:xfrm>
            <a:off x="215241" y="7027800"/>
            <a:ext cx="13156766" cy="4524315"/>
          </a:xfrm>
          <a:prstGeom prst="rect">
            <a:avLst/>
          </a:prstGeom>
        </p:spPr>
        <p:txBody>
          <a:bodyPr wrap="square">
            <a:spAutoFit/>
          </a:bodyPr>
          <a:lstStyle/>
          <a:p>
            <a:r>
              <a:rPr lang="en-US" dirty="0" smtClean="0"/>
              <a:t>Figure 2 – Domed LED Illuminator</a:t>
            </a:r>
          </a:p>
          <a:p>
            <a:pPr marL="342898" indent="-342898" fontAlgn="auto">
              <a:spcBef>
                <a:spcPts val="0"/>
              </a:spcBef>
              <a:spcAft>
                <a:spcPts val="0"/>
              </a:spcAft>
              <a:buAutoNum type="alphaUcPeriod"/>
              <a:defRPr/>
            </a:pPr>
            <a:r>
              <a:rPr lang="en-US" dirty="0" smtClean="0"/>
              <a:t>Visual comparison of a planar array to a domed LED array. The intensity of a spherical wave degrades as a function of the inverse square of radius, thus illumination at the sample is heavily dependent on the distance between the LEDs and the sample. In the planar case (left), LED distance $r$ increases as a function of illumination angle, causing weaker illumination at higher angles. A domed LED array (right) eliminates this variation ($r$ is constant). </a:t>
            </a:r>
          </a:p>
          <a:p>
            <a:pPr marL="342898" indent="-342898" fontAlgn="auto">
              <a:spcBef>
                <a:spcPts val="0"/>
              </a:spcBef>
              <a:spcAft>
                <a:spcPts val="0"/>
              </a:spcAft>
              <a:buAutoNum type="alphaUcPeriod"/>
              <a:defRPr/>
            </a:pPr>
            <a:r>
              <a:rPr lang="en-US" dirty="0" smtClean="0"/>
              <a:t>Normalized mean pixel intensities as measured by the CCD for the planar and domed array. Intensity decreases as a function of angles in both cases due to </a:t>
            </a:r>
            <a:r>
              <a:rPr lang="en-US" dirty="0" err="1" smtClean="0"/>
              <a:t>vignetting</a:t>
            </a:r>
            <a:r>
              <a:rPr lang="en-US" dirty="0" smtClean="0"/>
              <a:t> at the objective at higher angles; however, the dome illumination is significantly stronger at high angles. Values were normalized to the maximum mean brightness in both cases.</a:t>
            </a:r>
          </a:p>
          <a:p>
            <a:pPr fontAlgn="auto">
              <a:spcBef>
                <a:spcPts val="0"/>
              </a:spcBef>
              <a:spcAft>
                <a:spcPts val="0"/>
              </a:spcAft>
              <a:defRPr/>
            </a:pPr>
            <a:r>
              <a:rPr lang="en-US" dirty="0" smtClean="0"/>
              <a:t>C</a:t>
            </a:r>
            <a:r>
              <a:rPr lang="en-US" dirty="0"/>
              <a:t>. Illumination pattern for a 0.25NA objective, used to acquire dark field image</a:t>
            </a:r>
          </a:p>
          <a:p>
            <a:pPr fontAlgn="auto">
              <a:spcBef>
                <a:spcPts val="0"/>
              </a:spcBef>
              <a:spcAft>
                <a:spcPts val="0"/>
              </a:spcAft>
              <a:defRPr/>
            </a:pPr>
            <a:r>
              <a:rPr lang="en-US" dirty="0"/>
              <a:t>D. Illumination pattern for a 0.25NA </a:t>
            </a:r>
            <a:r>
              <a:rPr lang="en-US" dirty="0" smtClean="0"/>
              <a:t>objective</a:t>
            </a:r>
            <a:r>
              <a:rPr lang="en-US" dirty="0"/>
              <a:t>, used to synthesize </a:t>
            </a:r>
            <a:r>
              <a:rPr lang="en-US" dirty="0" smtClean="0"/>
              <a:t>differential phase contrast </a:t>
            </a:r>
            <a:r>
              <a:rPr lang="en-US" dirty="0"/>
              <a:t>images</a:t>
            </a:r>
          </a:p>
          <a:p>
            <a:pPr fontAlgn="auto">
              <a:spcBef>
                <a:spcPts val="0"/>
              </a:spcBef>
              <a:spcAft>
                <a:spcPts val="0"/>
              </a:spcAft>
              <a:defRPr/>
            </a:pPr>
            <a:r>
              <a:rPr lang="en-US" dirty="0"/>
              <a:t>E. Illustration of arbitrary illumination patterning capabilities of the device</a:t>
            </a:r>
          </a:p>
          <a:p>
            <a:pPr fontAlgn="auto">
              <a:spcBef>
                <a:spcPts val="0"/>
              </a:spcBef>
              <a:spcAft>
                <a:spcPts val="0"/>
              </a:spcAft>
              <a:defRPr/>
            </a:pPr>
            <a:r>
              <a:rPr lang="en-US" dirty="0"/>
              <a:t>F. </a:t>
            </a:r>
            <a:r>
              <a:rPr lang="en-US" dirty="0" smtClean="0"/>
              <a:t>Plot illustrating relative </a:t>
            </a:r>
            <a:r>
              <a:rPr lang="en-US" dirty="0"/>
              <a:t>objective and illumination NA for several </a:t>
            </a:r>
            <a:r>
              <a:rPr lang="en-US" dirty="0" smtClean="0"/>
              <a:t>common objective magnifications</a:t>
            </a:r>
          </a:p>
          <a:p>
            <a:pPr fontAlgn="auto">
              <a:spcBef>
                <a:spcPts val="0"/>
              </a:spcBef>
              <a:spcAft>
                <a:spcPts val="0"/>
              </a:spcAft>
              <a:defRPr/>
            </a:pPr>
            <a:r>
              <a:rPr lang="en-US" dirty="0" smtClean="0"/>
              <a:t>G. Normalized </a:t>
            </a:r>
            <a:r>
              <a:rPr lang="en-US" dirty="0"/>
              <a:t>measured intensity falloff as a function of angle relative to the optical axis </a:t>
            </a:r>
            <a:r>
              <a:rPr lang="en-US" dirty="0" smtClean="0"/>
              <a:t>for the domed and planar LED arrays. We note that while illumination intensity decreases with incident angle in both cases, our domed array provides significant improvement in illumination at the sample compared to a planar array. Data were fit to a $\cos{\theta} curve and $\cos^4{\theta} curve for the domed and planar arrays, respectively.</a:t>
            </a:r>
            <a:endParaRPr lang="en-US" dirty="0"/>
          </a:p>
        </p:txBody>
      </p:sp>
      <p:sp>
        <p:nvSpPr>
          <p:cNvPr id="538" name="Isosceles Triangle 537"/>
          <p:cNvSpPr/>
          <p:nvPr/>
        </p:nvSpPr>
        <p:spPr>
          <a:xfrm>
            <a:off x="715945" y="4168389"/>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9" name="Isosceles Triangle 538"/>
          <p:cNvSpPr/>
          <p:nvPr/>
        </p:nvSpPr>
        <p:spPr>
          <a:xfrm>
            <a:off x="983062" y="4175789"/>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0" name="Isosceles Triangle 539"/>
          <p:cNvSpPr/>
          <p:nvPr/>
        </p:nvSpPr>
        <p:spPr>
          <a:xfrm>
            <a:off x="1274305" y="4180884"/>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1" name="Isosceles Triangle 540"/>
          <p:cNvSpPr/>
          <p:nvPr/>
        </p:nvSpPr>
        <p:spPr>
          <a:xfrm>
            <a:off x="1546993" y="4183010"/>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5" name="Isosceles Triangle 294"/>
          <p:cNvSpPr/>
          <p:nvPr/>
        </p:nvSpPr>
        <p:spPr>
          <a:xfrm>
            <a:off x="1817138" y="4176483"/>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8" name="Isosceles Triangle 507"/>
          <p:cNvSpPr/>
          <p:nvPr/>
        </p:nvSpPr>
        <p:spPr>
          <a:xfrm>
            <a:off x="2077411" y="4174336"/>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9" name="Isosceles Triangle 508"/>
          <p:cNvSpPr/>
          <p:nvPr/>
        </p:nvSpPr>
        <p:spPr>
          <a:xfrm>
            <a:off x="2344528" y="4181736"/>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60" name="Straight Connector 559"/>
          <p:cNvCxnSpPr/>
          <p:nvPr/>
        </p:nvCxnSpPr>
        <p:spPr>
          <a:xfrm flipH="1" flipV="1">
            <a:off x="1953115" y="3893841"/>
            <a:ext cx="9162" cy="21643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0" name="Isosceles Triangle 509"/>
          <p:cNvSpPr/>
          <p:nvPr/>
        </p:nvSpPr>
        <p:spPr>
          <a:xfrm>
            <a:off x="2635772" y="4186832"/>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2" name="Isosceles Triangle 511"/>
          <p:cNvSpPr/>
          <p:nvPr/>
        </p:nvSpPr>
        <p:spPr>
          <a:xfrm>
            <a:off x="2908458" y="4188957"/>
            <a:ext cx="297886" cy="1930919"/>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0" name="Rectangle 139"/>
          <p:cNvSpPr/>
          <p:nvPr/>
        </p:nvSpPr>
        <p:spPr>
          <a:xfrm>
            <a:off x="703542" y="3829476"/>
            <a:ext cx="2506367" cy="246679"/>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 name="TextBox 136"/>
          <p:cNvSpPr txBox="1"/>
          <p:nvPr/>
        </p:nvSpPr>
        <p:spPr>
          <a:xfrm>
            <a:off x="479510" y="2968844"/>
            <a:ext cx="389850" cy="369332"/>
          </a:xfrm>
          <a:prstGeom prst="rect">
            <a:avLst/>
          </a:prstGeom>
          <a:noFill/>
        </p:spPr>
        <p:txBody>
          <a:bodyPr wrap="none" rtlCol="0">
            <a:spAutoFit/>
          </a:bodyPr>
          <a:lstStyle/>
          <a:p>
            <a:r>
              <a:rPr lang="en-US" b="1" smtClean="0"/>
              <a:t>e)</a:t>
            </a:r>
            <a:endParaRPr lang="en-US" b="1" dirty="0"/>
          </a:p>
        </p:txBody>
      </p:sp>
      <p:grpSp>
        <p:nvGrpSpPr>
          <p:cNvPr id="128" name="Group 127"/>
          <p:cNvGrpSpPr/>
          <p:nvPr/>
        </p:nvGrpSpPr>
        <p:grpSpPr>
          <a:xfrm>
            <a:off x="7693615" y="3646075"/>
            <a:ext cx="2978363" cy="2404986"/>
            <a:chOff x="7564187" y="3680800"/>
            <a:chExt cx="2978363" cy="2404986"/>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04" t="4117" r="10214" b="7907"/>
            <a:stretch/>
          </p:blipFill>
          <p:spPr>
            <a:xfrm>
              <a:off x="7564187" y="3680800"/>
              <a:ext cx="2949471" cy="2404986"/>
            </a:xfrm>
            <a:prstGeom prst="rect">
              <a:avLst/>
            </a:prstGeom>
          </p:spPr>
        </p:pic>
        <p:sp>
          <p:nvSpPr>
            <p:cNvPr id="143" name="TextBox 142"/>
            <p:cNvSpPr txBox="1"/>
            <p:nvPr/>
          </p:nvSpPr>
          <p:spPr>
            <a:xfrm>
              <a:off x="8850697" y="4238570"/>
              <a:ext cx="59503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2</a:t>
              </a:r>
              <a:r>
                <a:rPr lang="en-US" b="1" dirty="0" smtClean="0">
                  <a:effectLst>
                    <a:outerShdw blurRad="38100" dist="38100" dir="2700000" algn="tl">
                      <a:srgbClr val="000000">
                        <a:alpha val="43137"/>
                      </a:srgbClr>
                    </a:outerShdw>
                  </a:effectLst>
                </a:rPr>
                <a:t>0X</a:t>
              </a:r>
              <a:endParaRPr lang="en-US" b="1" dirty="0">
                <a:effectLst>
                  <a:outerShdw blurRad="38100" dist="38100" dir="2700000" algn="tl">
                    <a:srgbClr val="000000">
                      <a:alpha val="43137"/>
                    </a:srgbClr>
                  </a:outerShdw>
                </a:effectLst>
              </a:endParaRPr>
            </a:p>
          </p:txBody>
        </p:sp>
        <p:sp>
          <p:nvSpPr>
            <p:cNvPr id="144" name="TextBox 143"/>
            <p:cNvSpPr txBox="1"/>
            <p:nvPr/>
          </p:nvSpPr>
          <p:spPr>
            <a:xfrm>
              <a:off x="8850697" y="3856377"/>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40X</a:t>
              </a:r>
              <a:endParaRPr lang="en-US" b="1" dirty="0">
                <a:effectLst>
                  <a:outerShdw blurRad="38100" dist="38100" dir="2700000" algn="tl">
                    <a:srgbClr val="000000">
                      <a:alpha val="43137"/>
                    </a:srgbClr>
                  </a:outerShdw>
                </a:effectLst>
              </a:endParaRPr>
            </a:p>
          </p:txBody>
        </p:sp>
        <p:sp>
          <p:nvSpPr>
            <p:cNvPr id="145" name="TextBox 144"/>
            <p:cNvSpPr txBox="1"/>
            <p:nvPr/>
          </p:nvSpPr>
          <p:spPr>
            <a:xfrm>
              <a:off x="8850697" y="4632921"/>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10X</a:t>
              </a:r>
              <a:endParaRPr lang="en-US" b="1" dirty="0">
                <a:effectLst>
                  <a:outerShdw blurRad="38100" dist="38100" dir="2700000" algn="tl">
                    <a:srgbClr val="000000">
                      <a:alpha val="43137"/>
                    </a:srgbClr>
                  </a:outerShdw>
                </a:effectLst>
              </a:endParaRPr>
            </a:p>
          </p:txBody>
        </p:sp>
        <p:sp>
          <p:nvSpPr>
            <p:cNvPr id="146" name="TextBox 145"/>
            <p:cNvSpPr txBox="1"/>
            <p:nvPr/>
          </p:nvSpPr>
          <p:spPr>
            <a:xfrm>
              <a:off x="9899425" y="5533271"/>
              <a:ext cx="643125" cy="307777"/>
            </a:xfrm>
            <a:prstGeom prst="rect">
              <a:avLst/>
            </a:prstGeom>
            <a:noFill/>
          </p:spPr>
          <p:txBody>
            <a:bodyPr wrap="none" rtlCol="0">
              <a:spAutoFit/>
            </a:bodyPr>
            <a:lstStyle/>
            <a:p>
              <a:pPr algn="ctr"/>
              <a:r>
                <a:rPr lang="en-US" sz="1400" b="1" dirty="0"/>
                <a:t>LEDs</a:t>
              </a:r>
            </a:p>
          </p:txBody>
        </p:sp>
        <p:cxnSp>
          <p:nvCxnSpPr>
            <p:cNvPr id="147" name="Straight Arrow Connector 146"/>
            <p:cNvCxnSpPr/>
            <p:nvPr/>
          </p:nvCxnSpPr>
          <p:spPr>
            <a:xfrm flipH="1" flipV="1">
              <a:off x="9947699" y="5237485"/>
              <a:ext cx="148354" cy="3124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p:cNvCxnSpPr/>
            <p:nvPr/>
          </p:nvCxnSpPr>
          <p:spPr>
            <a:xfrm flipH="1" flipV="1">
              <a:off x="9890458" y="5350381"/>
              <a:ext cx="205595" cy="199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flipV="1">
              <a:off x="9702471" y="5512451"/>
              <a:ext cx="393581" cy="41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6" name="Rectangle 135"/>
          <p:cNvSpPr/>
          <p:nvPr/>
        </p:nvSpPr>
        <p:spPr>
          <a:xfrm>
            <a:off x="7343593" y="3459025"/>
            <a:ext cx="3291035" cy="28614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p:cNvSpPr/>
          <p:nvPr/>
        </p:nvSpPr>
        <p:spPr>
          <a:xfrm>
            <a:off x="497342" y="579122"/>
            <a:ext cx="13091511" cy="5741315"/>
          </a:xfrm>
          <a:prstGeom prst="rect">
            <a:avLst/>
          </a:prstGeom>
          <a:noFill/>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Block Arc 323"/>
          <p:cNvSpPr/>
          <p:nvPr/>
        </p:nvSpPr>
        <p:spPr>
          <a:xfrm>
            <a:off x="3496712" y="3687411"/>
            <a:ext cx="3532456" cy="3981896"/>
          </a:xfrm>
          <a:prstGeom prst="blockArc">
            <a:avLst>
              <a:gd name="adj1" fmla="val 12249026"/>
              <a:gd name="adj2" fmla="val 20150234"/>
              <a:gd name="adj3" fmla="val 7138"/>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10" name="Group 309"/>
          <p:cNvGrpSpPr/>
          <p:nvPr/>
        </p:nvGrpSpPr>
        <p:grpSpPr>
          <a:xfrm rot="5400000">
            <a:off x="1511308" y="3588443"/>
            <a:ext cx="902004" cy="103442"/>
            <a:chOff x="3089756" y="5072630"/>
            <a:chExt cx="1196346" cy="182518"/>
          </a:xfrm>
        </p:grpSpPr>
        <p:sp>
          <p:nvSpPr>
            <p:cNvPr id="454" name="Flowchart: Delay 4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55" name="Straight Connector 4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56" name="Straight Connector 4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291" name="Straight Connector 290"/>
          <p:cNvCxnSpPr/>
          <p:nvPr/>
        </p:nvCxnSpPr>
        <p:spPr>
          <a:xfrm flipV="1">
            <a:off x="636663" y="6068252"/>
            <a:ext cx="2637035" cy="9053"/>
          </a:xfrm>
          <a:prstGeom prst="line">
            <a:avLst/>
          </a:prstGeom>
        </p:spPr>
        <p:style>
          <a:lnRef idx="3">
            <a:schemeClr val="dk1"/>
          </a:lnRef>
          <a:fillRef idx="0">
            <a:schemeClr val="dk1"/>
          </a:fillRef>
          <a:effectRef idx="2">
            <a:schemeClr val="dk1"/>
          </a:effectRef>
          <a:fontRef idx="minor">
            <a:schemeClr val="tx1"/>
          </a:fontRef>
        </p:style>
      </p:cxnSp>
      <p:sp>
        <p:nvSpPr>
          <p:cNvPr id="292" name="Snip Same Side Corner Rectangle 291"/>
          <p:cNvSpPr/>
          <p:nvPr/>
        </p:nvSpPr>
        <p:spPr>
          <a:xfrm>
            <a:off x="1792760" y="5945818"/>
            <a:ext cx="357426" cy="11234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69" name="Group 468"/>
          <p:cNvGrpSpPr/>
          <p:nvPr/>
        </p:nvGrpSpPr>
        <p:grpSpPr>
          <a:xfrm rot="5400000">
            <a:off x="1773028" y="3587867"/>
            <a:ext cx="902004" cy="103442"/>
            <a:chOff x="3089756" y="5072630"/>
            <a:chExt cx="1196346" cy="182518"/>
          </a:xfrm>
        </p:grpSpPr>
        <p:sp>
          <p:nvSpPr>
            <p:cNvPr id="470" name="Flowchart: Delay 46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1" name="Straight Connector 47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2" name="Straight Connector 471"/>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3" name="Group 472"/>
          <p:cNvGrpSpPr/>
          <p:nvPr/>
        </p:nvGrpSpPr>
        <p:grpSpPr>
          <a:xfrm rot="5400000">
            <a:off x="2046577" y="3586547"/>
            <a:ext cx="902004" cy="103442"/>
            <a:chOff x="3089756" y="5072630"/>
            <a:chExt cx="1196346" cy="182518"/>
          </a:xfrm>
        </p:grpSpPr>
        <p:sp>
          <p:nvSpPr>
            <p:cNvPr id="474" name="Flowchart: Delay 47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5" name="Straight Connector 47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6" name="Straight Connector 47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7" name="Group 476"/>
          <p:cNvGrpSpPr/>
          <p:nvPr/>
        </p:nvGrpSpPr>
        <p:grpSpPr>
          <a:xfrm rot="5400000">
            <a:off x="2323625" y="3586547"/>
            <a:ext cx="902004" cy="103442"/>
            <a:chOff x="3089756" y="5072630"/>
            <a:chExt cx="1196346" cy="182518"/>
          </a:xfrm>
        </p:grpSpPr>
        <p:sp>
          <p:nvSpPr>
            <p:cNvPr id="478" name="Flowchart: Delay 47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9" name="Straight Connector 47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80" name="Straight Connector 47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178" name="Straight Arrow Connector 177"/>
          <p:cNvCxnSpPr/>
          <p:nvPr/>
        </p:nvCxnSpPr>
        <p:spPr>
          <a:xfrm flipH="1">
            <a:off x="1977095" y="4095901"/>
            <a:ext cx="1093003" cy="18473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2" name="Group 541"/>
          <p:cNvGrpSpPr/>
          <p:nvPr/>
        </p:nvGrpSpPr>
        <p:grpSpPr>
          <a:xfrm rot="5400000">
            <a:off x="411562" y="3581920"/>
            <a:ext cx="902004" cy="103442"/>
            <a:chOff x="3089756" y="5072630"/>
            <a:chExt cx="1196346" cy="182518"/>
          </a:xfrm>
        </p:grpSpPr>
        <p:sp>
          <p:nvSpPr>
            <p:cNvPr id="543" name="Flowchart: Delay 542"/>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4" name="Straight Connector 543"/>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5" name="Straight Connector 544"/>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46" name="Group 545"/>
          <p:cNvGrpSpPr/>
          <p:nvPr/>
        </p:nvGrpSpPr>
        <p:grpSpPr>
          <a:xfrm rot="5400000">
            <a:off x="685109" y="3580600"/>
            <a:ext cx="902004" cy="103442"/>
            <a:chOff x="3089756" y="5072630"/>
            <a:chExt cx="1196346" cy="182518"/>
          </a:xfrm>
        </p:grpSpPr>
        <p:sp>
          <p:nvSpPr>
            <p:cNvPr id="547" name="Flowchart: Delay 546"/>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8" name="Straight Connector 547"/>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9" name="Straight Connector 548"/>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0" name="Group 549"/>
          <p:cNvGrpSpPr/>
          <p:nvPr/>
        </p:nvGrpSpPr>
        <p:grpSpPr>
          <a:xfrm rot="5400000">
            <a:off x="968288" y="3580600"/>
            <a:ext cx="902004" cy="103442"/>
            <a:chOff x="3089756" y="5072630"/>
            <a:chExt cx="1196346" cy="182518"/>
          </a:xfrm>
        </p:grpSpPr>
        <p:sp>
          <p:nvSpPr>
            <p:cNvPr id="551" name="Flowchart: Delay 5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2" name="Straight Connector 5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3" name="Straight Connector 5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4" name="Group 553"/>
          <p:cNvGrpSpPr/>
          <p:nvPr/>
        </p:nvGrpSpPr>
        <p:grpSpPr>
          <a:xfrm rot="5400000">
            <a:off x="1241717" y="3587230"/>
            <a:ext cx="902004" cy="103442"/>
            <a:chOff x="3089756" y="5072630"/>
            <a:chExt cx="1196346" cy="182518"/>
          </a:xfrm>
        </p:grpSpPr>
        <p:sp>
          <p:nvSpPr>
            <p:cNvPr id="555" name="Flowchart: Delay 554"/>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6" name="Straight Connector 55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7" name="Straight Connector 55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93" name="Group 492"/>
          <p:cNvGrpSpPr/>
          <p:nvPr/>
        </p:nvGrpSpPr>
        <p:grpSpPr>
          <a:xfrm rot="5400000">
            <a:off x="2603183" y="3593177"/>
            <a:ext cx="902004" cy="103442"/>
            <a:chOff x="3089756" y="5072630"/>
            <a:chExt cx="1196346" cy="182518"/>
          </a:xfrm>
        </p:grpSpPr>
        <p:sp>
          <p:nvSpPr>
            <p:cNvPr id="494" name="Flowchart: Delay 49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95" name="Straight Connector 49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96" name="Straight Connector 49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mc:Choice xmlns:a14="http://schemas.microsoft.com/office/drawing/2010/main" Requires="a14">
          <p:sp>
            <p:nvSpPr>
              <p:cNvPr id="558" name="TextBox 557"/>
              <p:cNvSpPr txBox="1"/>
              <p:nvPr/>
            </p:nvSpPr>
            <p:spPr>
              <a:xfrm rot="18087867">
                <a:off x="1868158" y="4634845"/>
                <a:ext cx="11655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r>
                        <a:rPr lang="en-US" b="0" i="1" smtClean="0">
                          <a:solidFill>
                            <a:srgbClr val="FF0000"/>
                          </a:solidFill>
                          <a:latin typeface="Cambria Math" panose="02040503050406030204" pitchFamily="18" charset="0"/>
                        </a:rPr>
                        <m:t>/</m:t>
                      </m:r>
                      <m:func>
                        <m:funcPr>
                          <m:ctrlPr>
                            <a:rPr lang="en-US" b="0" i="1" smtClean="0">
                              <a:solidFill>
                                <a:srgbClr val="FF0000"/>
                              </a:solidFill>
                              <a:latin typeface="Cambria Math" charset="0"/>
                            </a:rPr>
                          </m:ctrlPr>
                        </m:funcPr>
                        <m:fName>
                          <m:r>
                            <m:rPr>
                              <m:sty m:val="p"/>
                            </m:rPr>
                            <a:rPr lang="en-US" b="0" i="0" smtClean="0">
                              <a:solidFill>
                                <a:srgbClr val="FF0000"/>
                              </a:solidFill>
                              <a:latin typeface="Cambria Math" panose="02040503050406030204" pitchFamily="18" charset="0"/>
                            </a:rPr>
                            <m:t>cos</m:t>
                          </m:r>
                        </m:fName>
                        <m:e>
                          <m:d>
                            <m:dPr>
                              <m:ctrlPr>
                                <a:rPr lang="en-US" b="0" i="1" smtClean="0">
                                  <a:solidFill>
                                    <a:srgbClr val="FF0000"/>
                                  </a:solidFill>
                                  <a:latin typeface="Cambria Math" charset="0"/>
                                </a:rPr>
                              </m:ctrlPr>
                            </m:dPr>
                            <m:e>
                              <m:r>
                                <a:rPr lang="en-US" b="0" i="1" smtClean="0">
                                  <a:solidFill>
                                    <a:srgbClr val="FF0000"/>
                                  </a:solidFill>
                                  <a:latin typeface="Cambria Math" panose="02040503050406030204" pitchFamily="18" charset="0"/>
                                </a:rPr>
                                <m:t>𝜃</m:t>
                              </m:r>
                            </m:e>
                          </m:d>
                        </m:e>
                      </m:func>
                    </m:oMath>
                  </m:oMathPara>
                </a14:m>
                <a:endParaRPr lang="en-US" dirty="0">
                  <a:solidFill>
                    <a:srgbClr val="FF0000"/>
                  </a:solidFill>
                </a:endParaRPr>
              </a:p>
            </p:txBody>
          </p:sp>
        </mc:Choice>
        <mc:Fallback>
          <p:sp>
            <p:nvSpPr>
              <p:cNvPr id="558" name="TextBox 557"/>
              <p:cNvSpPr txBox="1">
                <a:spLocks noRot="1" noChangeAspect="1" noMove="1" noResize="1" noEditPoints="1" noAdjustHandles="1" noChangeArrowheads="1" noChangeShapeType="1" noTextEdit="1"/>
              </p:cNvSpPr>
              <p:nvPr/>
            </p:nvSpPr>
            <p:spPr>
              <a:xfrm rot="18087867">
                <a:off x="1868158" y="4634845"/>
                <a:ext cx="116551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9" name="TextBox 568"/>
              <p:cNvSpPr txBox="1"/>
              <p:nvPr/>
            </p:nvSpPr>
            <p:spPr>
              <a:xfrm>
                <a:off x="1655124" y="4702079"/>
                <a:ext cx="3628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p:sp>
            <p:nvSpPr>
              <p:cNvPr id="569" name="TextBox 568"/>
              <p:cNvSpPr txBox="1">
                <a:spLocks noRot="1" noChangeAspect="1" noMove="1" noResize="1" noEditPoints="1" noAdjustHandles="1" noChangeArrowheads="1" noChangeShapeType="1" noTextEdit="1"/>
              </p:cNvSpPr>
              <p:nvPr/>
            </p:nvSpPr>
            <p:spPr>
              <a:xfrm>
                <a:off x="1655124" y="4702079"/>
                <a:ext cx="362856" cy="369332"/>
              </a:xfrm>
              <a:prstGeom prst="rect">
                <a:avLst/>
              </a:prstGeom>
              <a:blipFill rotWithShape="0">
                <a:blip r:embed="rId6"/>
                <a:stretch>
                  <a:fillRect/>
                </a:stretch>
              </a:blipFill>
            </p:spPr>
            <p:txBody>
              <a:bodyPr/>
              <a:lstStyle/>
              <a:p>
                <a:r>
                  <a:rPr lang="en-US">
                    <a:noFill/>
                  </a:rPr>
                  <a:t> </a:t>
                </a:r>
              </a:p>
            </p:txBody>
          </p:sp>
        </mc:Fallback>
      </mc:AlternateContent>
      <p:grpSp>
        <p:nvGrpSpPr>
          <p:cNvPr id="4" name="Group 3"/>
          <p:cNvGrpSpPr/>
          <p:nvPr/>
        </p:nvGrpSpPr>
        <p:grpSpPr>
          <a:xfrm>
            <a:off x="3474550" y="3130236"/>
            <a:ext cx="3874772" cy="2935100"/>
            <a:chOff x="3825319" y="873405"/>
            <a:chExt cx="4013170" cy="3018967"/>
          </a:xfrm>
        </p:grpSpPr>
        <p:sp>
          <p:nvSpPr>
            <p:cNvPr id="326" name="Isosceles Triangle 325"/>
            <p:cNvSpPr/>
            <p:nvPr/>
          </p:nvSpPr>
          <p:spPr>
            <a:xfrm>
              <a:off x="5535207" y="191891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7" name="Isosceles Triangle 326"/>
            <p:cNvSpPr/>
            <p:nvPr/>
          </p:nvSpPr>
          <p:spPr>
            <a:xfrm rot="399106">
              <a:off x="5650906" y="1887190"/>
              <a:ext cx="326220" cy="1798617"/>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8" name="Isosceles Triangle 327"/>
            <p:cNvSpPr/>
            <p:nvPr/>
          </p:nvSpPr>
          <p:spPr>
            <a:xfrm rot="616033">
              <a:off x="5809539" y="1924054"/>
              <a:ext cx="299139" cy="18108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9" name="Isosceles Triangle 328"/>
            <p:cNvSpPr/>
            <p:nvPr/>
          </p:nvSpPr>
          <p:spPr>
            <a:xfrm rot="1177602">
              <a:off x="5898946" y="1988850"/>
              <a:ext cx="300510" cy="177934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0" name="Isosceles Triangle 329"/>
            <p:cNvSpPr/>
            <p:nvPr/>
          </p:nvSpPr>
          <p:spPr>
            <a:xfrm rot="1838093">
              <a:off x="5954151" y="2035776"/>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1" name="Isosceles Triangle 330"/>
            <p:cNvSpPr/>
            <p:nvPr/>
          </p:nvSpPr>
          <p:spPr>
            <a:xfrm rot="2244894">
              <a:off x="6048023" y="2113477"/>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2" name="Isosceles Triangle 331"/>
            <p:cNvSpPr/>
            <p:nvPr/>
          </p:nvSpPr>
          <p:spPr>
            <a:xfrm rot="2747948">
              <a:off x="6126933" y="2305741"/>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3" name="Isosceles Triangle 332"/>
            <p:cNvSpPr/>
            <p:nvPr/>
          </p:nvSpPr>
          <p:spPr>
            <a:xfrm rot="3231478">
              <a:off x="6213571" y="2430600"/>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4" name="Isosceles Triangle 333"/>
            <p:cNvSpPr/>
            <p:nvPr/>
          </p:nvSpPr>
          <p:spPr>
            <a:xfrm rot="21200894" flipH="1">
              <a:off x="5406965" y="192280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35" name="Isosceles Triangle 334"/>
            <p:cNvSpPr/>
            <p:nvPr/>
          </p:nvSpPr>
          <p:spPr>
            <a:xfrm rot="20912450" flipH="1">
              <a:off x="5277683" y="1969358"/>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6" name="Isosceles Triangle 335"/>
            <p:cNvSpPr/>
            <p:nvPr/>
          </p:nvSpPr>
          <p:spPr>
            <a:xfrm rot="20422398" flipH="1">
              <a:off x="5158115" y="1987231"/>
              <a:ext cx="334056" cy="17732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7" name="Isosceles Triangle 336"/>
            <p:cNvSpPr/>
            <p:nvPr/>
          </p:nvSpPr>
          <p:spPr>
            <a:xfrm rot="19761907" flipH="1">
              <a:off x="5119005" y="2024972"/>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Isosceles Triangle 337"/>
            <p:cNvSpPr/>
            <p:nvPr/>
          </p:nvSpPr>
          <p:spPr>
            <a:xfrm rot="19355106" flipH="1">
              <a:off x="4995382" y="2107529"/>
              <a:ext cx="339748" cy="1759601"/>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9" name="Isosceles Triangle 338"/>
            <p:cNvSpPr/>
            <p:nvPr/>
          </p:nvSpPr>
          <p:spPr>
            <a:xfrm rot="18852052" flipH="1">
              <a:off x="4879353" y="2304066"/>
              <a:ext cx="389685" cy="15416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0" name="Isosceles Triangle 339"/>
            <p:cNvSpPr/>
            <p:nvPr/>
          </p:nvSpPr>
          <p:spPr>
            <a:xfrm rot="18368522" flipH="1">
              <a:off x="4812512" y="2419795"/>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41" name="Group 340"/>
            <p:cNvGrpSpPr/>
            <p:nvPr/>
          </p:nvGrpSpPr>
          <p:grpSpPr>
            <a:xfrm rot="5400000">
              <a:off x="5252173" y="1298014"/>
              <a:ext cx="890820" cy="108515"/>
              <a:chOff x="3137412" y="5072630"/>
              <a:chExt cx="1148690" cy="184866"/>
            </a:xfrm>
          </p:grpSpPr>
          <p:sp>
            <p:nvSpPr>
              <p:cNvPr id="400" name="Flowchart: Delay 39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02" name="Straight Connector 401"/>
              <p:cNvCxnSpPr/>
              <p:nvPr/>
            </p:nvCxnSpPr>
            <p:spPr>
              <a:xfrm rot="16200000" flipH="1" flipV="1">
                <a:off x="3580337" y="4812222"/>
                <a:ext cx="2349" cy="888200"/>
              </a:xfrm>
              <a:prstGeom prst="line">
                <a:avLst/>
              </a:prstGeom>
            </p:spPr>
            <p:style>
              <a:lnRef idx="3">
                <a:schemeClr val="dk1"/>
              </a:lnRef>
              <a:fillRef idx="0">
                <a:schemeClr val="dk1"/>
              </a:fillRef>
              <a:effectRef idx="2">
                <a:schemeClr val="dk1"/>
              </a:effectRef>
              <a:fontRef idx="minor">
                <a:schemeClr val="tx1"/>
              </a:fontRef>
            </p:style>
          </p:cxnSp>
        </p:grpSp>
        <p:grpSp>
          <p:nvGrpSpPr>
            <p:cNvPr id="342" name="Group 341"/>
            <p:cNvGrpSpPr/>
            <p:nvPr/>
          </p:nvGrpSpPr>
          <p:grpSpPr>
            <a:xfrm rot="16200000">
              <a:off x="5787847" y="1043158"/>
              <a:ext cx="1499159" cy="1226171"/>
              <a:chOff x="5310445" y="4183919"/>
              <a:chExt cx="1411082" cy="1289431"/>
            </a:xfrm>
          </p:grpSpPr>
          <p:grpSp>
            <p:nvGrpSpPr>
              <p:cNvPr id="374" name="Group 373"/>
              <p:cNvGrpSpPr/>
              <p:nvPr/>
            </p:nvGrpSpPr>
            <p:grpSpPr>
              <a:xfrm rot="2083711" flipH="1">
                <a:off x="5514549" y="5102844"/>
                <a:ext cx="932111" cy="120495"/>
                <a:chOff x="3089756" y="5072630"/>
                <a:chExt cx="1196346" cy="182518"/>
              </a:xfrm>
            </p:grpSpPr>
            <p:sp>
              <p:nvSpPr>
                <p:cNvPr id="391" name="Flowchart: Delay 39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92" name="Straight Connector 39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3" name="Straight Connector 39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5" name="Group 374"/>
              <p:cNvGrpSpPr/>
              <p:nvPr/>
            </p:nvGrpSpPr>
            <p:grpSpPr>
              <a:xfrm rot="2625709" flipH="1">
                <a:off x="5310445" y="5352855"/>
                <a:ext cx="932111" cy="120495"/>
                <a:chOff x="3089756" y="5072630"/>
                <a:chExt cx="1196346" cy="182518"/>
              </a:xfrm>
            </p:grpSpPr>
            <p:sp>
              <p:nvSpPr>
                <p:cNvPr id="388" name="Flowchart: Delay 38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0" name="Straight Connector 38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6" name="Group 375"/>
              <p:cNvGrpSpPr/>
              <p:nvPr/>
            </p:nvGrpSpPr>
            <p:grpSpPr>
              <a:xfrm rot="1602561" flipH="1">
                <a:off x="5673398" y="4818090"/>
                <a:ext cx="934590" cy="126064"/>
                <a:chOff x="3089756" y="5064194"/>
                <a:chExt cx="1199528" cy="190954"/>
              </a:xfrm>
            </p:grpSpPr>
            <p:sp>
              <p:nvSpPr>
                <p:cNvPr id="385" name="Flowchart: Delay 384"/>
                <p:cNvSpPr/>
                <p:nvPr/>
              </p:nvSpPr>
              <p:spPr>
                <a:xfrm>
                  <a:off x="4027567" y="5064194"/>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6" name="Straight Connector 38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7" name="Straight Connector 38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7" name="Group 376"/>
              <p:cNvGrpSpPr/>
              <p:nvPr/>
            </p:nvGrpSpPr>
            <p:grpSpPr>
              <a:xfrm rot="1022010" flipH="1">
                <a:off x="5788720" y="4512098"/>
                <a:ext cx="932111" cy="120495"/>
                <a:chOff x="3089756" y="5072630"/>
                <a:chExt cx="1196346" cy="182518"/>
              </a:xfrm>
            </p:grpSpPr>
            <p:sp>
              <p:nvSpPr>
                <p:cNvPr id="382" name="Flowchart: Delay 381"/>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4" name="Straight Connector 383"/>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8" name="Group 377"/>
              <p:cNvGrpSpPr/>
              <p:nvPr/>
            </p:nvGrpSpPr>
            <p:grpSpPr>
              <a:xfrm rot="427689" flipH="1">
                <a:off x="5849390" y="4183919"/>
                <a:ext cx="872137" cy="173243"/>
                <a:chOff x="3166731" y="5072630"/>
                <a:chExt cx="1119371" cy="262417"/>
              </a:xfrm>
            </p:grpSpPr>
            <p:sp>
              <p:nvSpPr>
                <p:cNvPr id="379" name="Flowchart: Delay 378"/>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p:cNvCxnSpPr/>
                <p:nvPr/>
              </p:nvCxnSpPr>
              <p:spPr>
                <a:xfrm rot="16627689" flipH="1" flipV="1">
                  <a:off x="3519066" y="4832276"/>
                  <a:ext cx="150436" cy="855106"/>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43" name="Group 342"/>
            <p:cNvGrpSpPr/>
            <p:nvPr/>
          </p:nvGrpSpPr>
          <p:grpSpPr>
            <a:xfrm rot="16200000" flipV="1">
              <a:off x="4075308" y="1041387"/>
              <a:ext cx="1544849" cy="1208885"/>
              <a:chOff x="5290147" y="4187841"/>
              <a:chExt cx="1494394" cy="1359615"/>
            </a:xfrm>
          </p:grpSpPr>
          <p:grpSp>
            <p:nvGrpSpPr>
              <p:cNvPr id="346" name="Group 345"/>
              <p:cNvGrpSpPr/>
              <p:nvPr/>
            </p:nvGrpSpPr>
            <p:grpSpPr>
              <a:xfrm rot="2083711" flipH="1">
                <a:off x="5504253" y="5165796"/>
                <a:ext cx="921852" cy="120495"/>
                <a:chOff x="3066581" y="5164281"/>
                <a:chExt cx="1183179" cy="182517"/>
              </a:xfrm>
            </p:grpSpPr>
            <p:sp>
              <p:nvSpPr>
                <p:cNvPr id="363" name="Flowchart: Delay 362"/>
                <p:cNvSpPr/>
                <p:nvPr/>
              </p:nvSpPr>
              <p:spPr>
                <a:xfrm>
                  <a:off x="3988044" y="5164281"/>
                  <a:ext cx="261716" cy="18251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4" name="Straight Connector 363"/>
                <p:cNvCxnSpPr/>
                <p:nvPr/>
              </p:nvCxnSpPr>
              <p:spPr>
                <a:xfrm flipH="1" flipV="1">
                  <a:off x="3157041" y="5170924"/>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p:cNvCxnSpPr/>
                <p:nvPr/>
              </p:nvCxnSpPr>
              <p:spPr>
                <a:xfrm flipH="1">
                  <a:off x="3066581" y="5343512"/>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7" name="Group 346"/>
              <p:cNvGrpSpPr/>
              <p:nvPr/>
            </p:nvGrpSpPr>
            <p:grpSpPr>
              <a:xfrm rot="2625709" flipH="1">
                <a:off x="5290147" y="5426961"/>
                <a:ext cx="932112" cy="120495"/>
                <a:chOff x="3042785" y="5174967"/>
                <a:chExt cx="1196346" cy="182518"/>
              </a:xfrm>
            </p:grpSpPr>
            <p:sp>
              <p:nvSpPr>
                <p:cNvPr id="360" name="Flowchart: Delay 359"/>
                <p:cNvSpPr/>
                <p:nvPr/>
              </p:nvSpPr>
              <p:spPr>
                <a:xfrm>
                  <a:off x="3977414" y="5174967"/>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1" name="Straight Connector 360"/>
                <p:cNvCxnSpPr/>
                <p:nvPr/>
              </p:nvCxnSpPr>
              <p:spPr>
                <a:xfrm flipH="1" flipV="1">
                  <a:off x="3133242" y="5184881"/>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62" name="Straight Connector 361"/>
                <p:cNvCxnSpPr/>
                <p:nvPr/>
              </p:nvCxnSpPr>
              <p:spPr>
                <a:xfrm flipH="1">
                  <a:off x="3042785" y="5357485"/>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8" name="Group 347"/>
              <p:cNvGrpSpPr/>
              <p:nvPr/>
            </p:nvGrpSpPr>
            <p:grpSpPr>
              <a:xfrm rot="1602561" flipH="1">
                <a:off x="5670977" y="4859753"/>
                <a:ext cx="934592" cy="126065"/>
                <a:chOff x="3068493" y="5122175"/>
                <a:chExt cx="1199530" cy="190954"/>
              </a:xfrm>
            </p:grpSpPr>
            <p:sp>
              <p:nvSpPr>
                <p:cNvPr id="357" name="Flowchart: Delay 356"/>
                <p:cNvSpPr/>
                <p:nvPr/>
              </p:nvSpPr>
              <p:spPr>
                <a:xfrm>
                  <a:off x="4006305" y="5122175"/>
                  <a:ext cx="261718" cy="182521"/>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8" name="Straight Connector 357"/>
                <p:cNvCxnSpPr/>
                <p:nvPr/>
              </p:nvCxnSpPr>
              <p:spPr>
                <a:xfrm flipH="1" flipV="1">
                  <a:off x="3158954" y="5140525"/>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59" name="Straight Connector 358"/>
                <p:cNvCxnSpPr/>
                <p:nvPr/>
              </p:nvCxnSpPr>
              <p:spPr>
                <a:xfrm flipH="1">
                  <a:off x="3068493" y="5313129"/>
                  <a:ext cx="935854" cy="0"/>
                </a:xfrm>
                <a:prstGeom prst="line">
                  <a:avLst/>
                </a:prstGeom>
              </p:spPr>
              <p:style>
                <a:lnRef idx="3">
                  <a:schemeClr val="dk1"/>
                </a:lnRef>
                <a:fillRef idx="0">
                  <a:schemeClr val="dk1"/>
                </a:fillRef>
                <a:effectRef idx="2">
                  <a:schemeClr val="dk1"/>
                </a:effectRef>
                <a:fontRef idx="minor">
                  <a:schemeClr val="tx1"/>
                </a:fontRef>
              </p:style>
            </p:cxnSp>
          </p:grpSp>
          <p:grpSp>
            <p:nvGrpSpPr>
              <p:cNvPr id="349" name="Group 348"/>
              <p:cNvGrpSpPr/>
              <p:nvPr/>
            </p:nvGrpSpPr>
            <p:grpSpPr>
              <a:xfrm rot="1022010" flipH="1">
                <a:off x="5788720" y="4512098"/>
                <a:ext cx="932111" cy="120495"/>
                <a:chOff x="3089756" y="5072630"/>
                <a:chExt cx="1196346" cy="182518"/>
              </a:xfrm>
            </p:grpSpPr>
            <p:sp>
              <p:nvSpPr>
                <p:cNvPr id="354" name="Flowchart: Delay 3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5" name="Straight Connector 3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6" name="Straight Connector 3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50" name="Group 349"/>
              <p:cNvGrpSpPr/>
              <p:nvPr/>
            </p:nvGrpSpPr>
            <p:grpSpPr>
              <a:xfrm rot="427689" flipH="1">
                <a:off x="5852430" y="4187841"/>
                <a:ext cx="932111" cy="120495"/>
                <a:chOff x="3089756" y="5072630"/>
                <a:chExt cx="1196346" cy="182518"/>
              </a:xfrm>
            </p:grpSpPr>
            <p:sp>
              <p:nvSpPr>
                <p:cNvPr id="351" name="Flowchart: Delay 3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2" name="Straight Connector 3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3" name="Straight Connector 3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cxnSp>
          <p:nvCxnSpPr>
            <p:cNvPr id="403" name="Straight Connector 402"/>
            <p:cNvCxnSpPr/>
            <p:nvPr/>
          </p:nvCxnSpPr>
          <p:spPr>
            <a:xfrm flipV="1">
              <a:off x="4325268" y="3869364"/>
              <a:ext cx="2731224" cy="9312"/>
            </a:xfrm>
            <a:prstGeom prst="line">
              <a:avLst/>
            </a:prstGeom>
          </p:spPr>
          <p:style>
            <a:lnRef idx="3">
              <a:schemeClr val="dk1"/>
            </a:lnRef>
            <a:fillRef idx="0">
              <a:schemeClr val="dk1"/>
            </a:fillRef>
            <a:effectRef idx="2">
              <a:schemeClr val="dk1"/>
            </a:effectRef>
            <a:fontRef idx="minor">
              <a:schemeClr val="tx1"/>
            </a:fontRef>
          </p:style>
        </p:cxnSp>
        <p:sp>
          <p:nvSpPr>
            <p:cNvPr id="404" name="Snip Same Side Corner Rectangle 403"/>
            <p:cNvSpPr/>
            <p:nvPr/>
          </p:nvSpPr>
          <p:spPr>
            <a:xfrm>
              <a:off x="5484557" y="3752956"/>
              <a:ext cx="370192" cy="11555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51" name="Group 150"/>
            <p:cNvGrpSpPr/>
            <p:nvPr/>
          </p:nvGrpSpPr>
          <p:grpSpPr>
            <a:xfrm rot="21072317">
              <a:off x="3979729" y="1791565"/>
              <a:ext cx="412781" cy="771670"/>
              <a:chOff x="4106221" y="1614781"/>
              <a:chExt cx="412781" cy="771670"/>
            </a:xfrm>
          </p:grpSpPr>
          <p:sp>
            <p:nvSpPr>
              <p:cNvPr id="521" name="Flowchart: Delay 520"/>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2" name="Straight Connector 521"/>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3" name="Straight Connector 522"/>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4" name="Group 523"/>
            <p:cNvGrpSpPr/>
            <p:nvPr/>
          </p:nvGrpSpPr>
          <p:grpSpPr>
            <a:xfrm rot="527683" flipH="1">
              <a:off x="6996820" y="1773516"/>
              <a:ext cx="412781" cy="771670"/>
              <a:chOff x="4106221" y="1614781"/>
              <a:chExt cx="412781" cy="771670"/>
            </a:xfrm>
          </p:grpSpPr>
          <p:sp>
            <p:nvSpPr>
              <p:cNvPr id="525" name="Flowchart: Delay 524"/>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6" name="Straight Connector 525"/>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7" name="Straight Connector 526"/>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rot="1017214" flipH="1">
              <a:off x="7166446" y="2085636"/>
              <a:ext cx="672043" cy="771670"/>
              <a:chOff x="3846959" y="1614781"/>
              <a:chExt cx="672043" cy="771670"/>
            </a:xfrm>
          </p:grpSpPr>
          <p:sp>
            <p:nvSpPr>
              <p:cNvPr id="529" name="Flowchart: Delay 528"/>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0" name="Straight Connector 529"/>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1" name="Straight Connector 530"/>
              <p:cNvCxnSpPr/>
              <p:nvPr/>
            </p:nvCxnSpPr>
            <p:spPr>
              <a:xfrm rot="1017214" flipH="1" flipV="1">
                <a:off x="3846959" y="1870472"/>
                <a:ext cx="566730" cy="302896"/>
              </a:xfrm>
              <a:prstGeom prst="line">
                <a:avLst/>
              </a:prstGeom>
            </p:spPr>
            <p:style>
              <a:lnRef idx="3">
                <a:schemeClr val="dk1"/>
              </a:lnRef>
              <a:fillRef idx="0">
                <a:schemeClr val="dk1"/>
              </a:fillRef>
              <a:effectRef idx="2">
                <a:schemeClr val="dk1"/>
              </a:effectRef>
              <a:fontRef idx="minor">
                <a:schemeClr val="tx1"/>
              </a:fontRef>
            </p:style>
          </p:cxnSp>
        </p:grpSp>
        <p:grpSp>
          <p:nvGrpSpPr>
            <p:cNvPr id="532" name="Group 531"/>
            <p:cNvGrpSpPr/>
            <p:nvPr/>
          </p:nvGrpSpPr>
          <p:grpSpPr>
            <a:xfrm rot="20723588">
              <a:off x="3825319" y="2032660"/>
              <a:ext cx="412781" cy="771670"/>
              <a:chOff x="4106221" y="1614781"/>
              <a:chExt cx="412781" cy="771670"/>
            </a:xfrm>
          </p:grpSpPr>
          <p:sp>
            <p:nvSpPr>
              <p:cNvPr id="533" name="Flowchart: Delay 532"/>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4" name="Straight Connector 533"/>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5" name="Straight Connector 534"/>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cxnSp>
          <p:nvCxnSpPr>
            <p:cNvPr id="536" name="Straight Arrow Connector 535"/>
            <p:cNvCxnSpPr>
              <a:stCxn id="391" idx="3"/>
            </p:cNvCxnSpPr>
            <p:nvPr/>
          </p:nvCxnSpPr>
          <p:spPr>
            <a:xfrm flipH="1">
              <a:off x="5684752" y="2100776"/>
              <a:ext cx="888645" cy="1628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p:cNvSpPr txBox="1"/>
                <p:nvPr/>
              </p:nvSpPr>
              <p:spPr>
                <a:xfrm rot="17925064">
                  <a:off x="5831749" y="2552445"/>
                  <a:ext cx="373224" cy="3825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oMath>
                    </m:oMathPara>
                  </a14:m>
                  <a:endParaRPr lang="en-US" dirty="0">
                    <a:solidFill>
                      <a:srgbClr val="FF0000"/>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rot="17925064">
                  <a:off x="5831749" y="2552445"/>
                  <a:ext cx="373224" cy="382524"/>
                </a:xfrm>
                <a:prstGeom prst="rect">
                  <a:avLst/>
                </a:prstGeom>
                <a:blipFill rotWithShape="0">
                  <a:blip r:embed="rId12"/>
                  <a:stretch>
                    <a:fillRect/>
                  </a:stretch>
                </a:blipFill>
              </p:spPr>
              <p:txBody>
                <a:bodyPr/>
                <a:lstStyle/>
                <a:p>
                  <a:r>
                    <a:rPr lang="en-US">
                      <a:noFill/>
                    </a:rPr>
                    <a:t> </a:t>
                  </a:r>
                </a:p>
              </p:txBody>
            </p:sp>
          </mc:Fallback>
        </mc:AlternateContent>
        <p:sp>
          <p:nvSpPr>
            <p:cNvPr id="3" name="TextBox 2"/>
            <p:cNvSpPr txBox="1"/>
            <p:nvPr/>
          </p:nvSpPr>
          <p:spPr>
            <a:xfrm>
              <a:off x="5814099" y="3544144"/>
              <a:ext cx="910155" cy="348228"/>
            </a:xfrm>
            <a:prstGeom prst="rect">
              <a:avLst/>
            </a:prstGeom>
            <a:noFill/>
          </p:spPr>
          <p:txBody>
            <a:bodyPr wrap="none" rtlCol="0">
              <a:spAutoFit/>
            </a:bodyPr>
            <a:lstStyle/>
            <a:p>
              <a:r>
                <a:rPr lang="en-US" sz="1600" dirty="0"/>
                <a:t>Sample</a:t>
              </a:r>
            </a:p>
          </p:txBody>
        </p:sp>
      </p:grpSp>
      <p:grpSp>
        <p:nvGrpSpPr>
          <p:cNvPr id="10" name="Group 9"/>
          <p:cNvGrpSpPr/>
          <p:nvPr/>
        </p:nvGrpSpPr>
        <p:grpSpPr>
          <a:xfrm>
            <a:off x="10653334" y="3459024"/>
            <a:ext cx="2935521" cy="2861412"/>
            <a:chOff x="11224451" y="3322782"/>
            <a:chExt cx="3848527" cy="3290497"/>
          </a:xfrm>
        </p:grpSpPr>
        <p:sp>
          <p:nvSpPr>
            <p:cNvPr id="160" name="TextBox 159"/>
            <p:cNvSpPr txBox="1"/>
            <p:nvPr/>
          </p:nvSpPr>
          <p:spPr>
            <a:xfrm>
              <a:off x="11248555" y="3336098"/>
              <a:ext cx="527914" cy="424715"/>
            </a:xfrm>
            <a:prstGeom prst="rect">
              <a:avLst/>
            </a:prstGeom>
            <a:noFill/>
          </p:spPr>
          <p:txBody>
            <a:bodyPr wrap="none" rtlCol="0">
              <a:spAutoFit/>
            </a:bodyPr>
            <a:lstStyle/>
            <a:p>
              <a:r>
                <a:rPr lang="en-US" b="1" dirty="0" smtClean="0"/>
                <a:t>g)</a:t>
              </a:r>
              <a:endParaRPr lang="en-US" b="1" dirty="0"/>
            </a:p>
          </p:txBody>
        </p:sp>
        <p:sp>
          <p:nvSpPr>
            <p:cNvPr id="187" name="Rectangle 186"/>
            <p:cNvSpPr/>
            <p:nvPr/>
          </p:nvSpPr>
          <p:spPr>
            <a:xfrm>
              <a:off x="11224451" y="3322782"/>
              <a:ext cx="3848527" cy="32904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9" name="Rectangle 188"/>
          <p:cNvSpPr/>
          <p:nvPr/>
        </p:nvSpPr>
        <p:spPr>
          <a:xfrm>
            <a:off x="7343867" y="579122"/>
            <a:ext cx="6244988" cy="28799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TextBox 191"/>
          <p:cNvSpPr txBox="1"/>
          <p:nvPr/>
        </p:nvSpPr>
        <p:spPr>
          <a:xfrm>
            <a:off x="7315281" y="621988"/>
            <a:ext cx="402674" cy="369332"/>
          </a:xfrm>
          <a:prstGeom prst="rect">
            <a:avLst/>
          </a:prstGeom>
          <a:noFill/>
        </p:spPr>
        <p:txBody>
          <a:bodyPr wrap="none" rtlCol="0">
            <a:spAutoFit/>
          </a:bodyPr>
          <a:lstStyle/>
          <a:p>
            <a:r>
              <a:rPr lang="en-US" b="1" smtClean="0"/>
              <a:t>d)</a:t>
            </a:r>
            <a:endParaRPr lang="en-US" b="1" dirty="0"/>
          </a:p>
        </p:txBody>
      </p:sp>
      <p:sp>
        <p:nvSpPr>
          <p:cNvPr id="8" name="TextBox 7"/>
          <p:cNvSpPr txBox="1"/>
          <p:nvPr/>
        </p:nvSpPr>
        <p:spPr>
          <a:xfrm>
            <a:off x="8164396" y="835601"/>
            <a:ext cx="1245597" cy="307777"/>
          </a:xfrm>
          <a:prstGeom prst="rect">
            <a:avLst/>
          </a:prstGeom>
          <a:noFill/>
        </p:spPr>
        <p:txBody>
          <a:bodyPr wrap="none" rtlCol="0">
            <a:spAutoFit/>
          </a:bodyPr>
          <a:lstStyle/>
          <a:p>
            <a:r>
              <a:rPr lang="en-US" sz="1400" b="1" dirty="0"/>
              <a:t>Planar Array</a:t>
            </a: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795" y="3656259"/>
            <a:ext cx="2854994" cy="2580770"/>
          </a:xfrm>
          <a:prstGeom prst="rect">
            <a:avLst/>
          </a:prstGeom>
        </p:spPr>
      </p:pic>
      <p:pic>
        <p:nvPicPr>
          <p:cNvPr id="129" name="Picture 128"/>
          <p:cNvPicPr>
            <a:picLocks noChangeAspect="1"/>
          </p:cNvPicPr>
          <p:nvPr/>
        </p:nvPicPr>
        <p:blipFill>
          <a:blip r:embed="rId14"/>
          <a:stretch>
            <a:fillRect/>
          </a:stretch>
        </p:blipFill>
        <p:spPr>
          <a:xfrm>
            <a:off x="7485769" y="3630811"/>
            <a:ext cx="256032" cy="2071532"/>
          </a:xfrm>
          <a:prstGeom prst="rect">
            <a:avLst/>
          </a:prstGeom>
        </p:spPr>
      </p:pic>
      <p:sp>
        <p:nvSpPr>
          <p:cNvPr id="277" name="TextBox 276"/>
          <p:cNvSpPr txBox="1"/>
          <p:nvPr/>
        </p:nvSpPr>
        <p:spPr>
          <a:xfrm>
            <a:off x="11209461" y="835600"/>
            <a:ext cx="1304909" cy="307777"/>
          </a:xfrm>
          <a:prstGeom prst="rect">
            <a:avLst/>
          </a:prstGeom>
          <a:noFill/>
        </p:spPr>
        <p:txBody>
          <a:bodyPr wrap="none" rtlCol="0">
            <a:spAutoFit/>
          </a:bodyPr>
          <a:lstStyle/>
          <a:p>
            <a:r>
              <a:rPr lang="en-US" sz="1400" b="1" dirty="0" smtClean="0"/>
              <a:t>Domed Array</a:t>
            </a:r>
            <a:endParaRPr lang="en-US" sz="1400" b="1" dirty="0"/>
          </a:p>
        </p:txBody>
      </p:sp>
      <p:pic>
        <p:nvPicPr>
          <p:cNvPr id="133" name="Picture 1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76764" y="1027322"/>
            <a:ext cx="6044346" cy="2305829"/>
          </a:xfrm>
          <a:prstGeom prst="rect">
            <a:avLst/>
          </a:prstGeom>
        </p:spPr>
      </p:pic>
      <p:pic>
        <p:nvPicPr>
          <p:cNvPr id="169" name="Picture 168"/>
          <p:cNvPicPr>
            <a:picLocks noChangeAspect="1"/>
          </p:cNvPicPr>
          <p:nvPr/>
        </p:nvPicPr>
        <p:blipFill rotWithShape="1">
          <a:blip r:embed="rId16" cstate="print">
            <a:extLst>
              <a:ext uri="{28A0092B-C50C-407E-A947-70E740481C1C}">
                <a14:useLocalDpi xmlns:a14="http://schemas.microsoft.com/office/drawing/2010/main" val="0"/>
              </a:ext>
            </a:extLst>
          </a:blip>
          <a:srcRect l="18950" t="6665" r="21957" b="7734"/>
          <a:stretch/>
        </p:blipFill>
        <p:spPr>
          <a:xfrm>
            <a:off x="4642915" y="663552"/>
            <a:ext cx="2609667" cy="2142230"/>
          </a:xfrm>
          <a:prstGeom prst="rect">
            <a:avLst/>
          </a:prstGeom>
          <a:ln w="3175">
            <a:solidFill>
              <a:schemeClr val="tx1"/>
            </a:solidFill>
          </a:ln>
        </p:spPr>
      </p:pic>
      <p:pic>
        <p:nvPicPr>
          <p:cNvPr id="170" name="Picture 169"/>
          <p:cNvPicPr>
            <a:picLocks noChangeAspect="1"/>
          </p:cNvPicPr>
          <p:nvPr/>
        </p:nvPicPr>
        <p:blipFill rotWithShape="1">
          <a:blip r:embed="rId17" cstate="print">
            <a:extLst>
              <a:ext uri="{28A0092B-C50C-407E-A947-70E740481C1C}">
                <a14:useLocalDpi xmlns:a14="http://schemas.microsoft.com/office/drawing/2010/main" val="0"/>
              </a:ext>
            </a:extLst>
          </a:blip>
          <a:srcRect l="29809" t="15665" r="29642" b="5992"/>
          <a:stretch/>
        </p:blipFill>
        <p:spPr>
          <a:xfrm>
            <a:off x="581511" y="705116"/>
            <a:ext cx="1940664" cy="2125352"/>
          </a:xfrm>
          <a:prstGeom prst="rect">
            <a:avLst/>
          </a:prstGeom>
          <a:ln w="3175">
            <a:solidFill>
              <a:schemeClr val="tx1"/>
            </a:solidFill>
          </a:ln>
        </p:spPr>
      </p:pic>
      <p:pic>
        <p:nvPicPr>
          <p:cNvPr id="171" name="Picture 170"/>
          <p:cNvPicPr>
            <a:picLocks noChangeAspect="1"/>
          </p:cNvPicPr>
          <p:nvPr/>
        </p:nvPicPr>
        <p:blipFill rotWithShape="1">
          <a:blip r:embed="rId18" cstate="print">
            <a:extLst>
              <a:ext uri="{28A0092B-C50C-407E-A947-70E740481C1C}">
                <a14:useLocalDpi xmlns:a14="http://schemas.microsoft.com/office/drawing/2010/main" val="0"/>
              </a:ext>
            </a:extLst>
          </a:blip>
          <a:srcRect l="35033" t="19279" r="25789" b="4210"/>
          <a:stretch/>
        </p:blipFill>
        <p:spPr>
          <a:xfrm>
            <a:off x="2629787" y="684333"/>
            <a:ext cx="1881652" cy="2116821"/>
          </a:xfrm>
          <a:prstGeom prst="rect">
            <a:avLst/>
          </a:prstGeom>
          <a:ln w="3175">
            <a:solidFill>
              <a:schemeClr val="tx1"/>
            </a:solidFill>
          </a:ln>
        </p:spPr>
      </p:pic>
      <p:sp>
        <p:nvSpPr>
          <p:cNvPr id="174" name="TextBox 173"/>
          <p:cNvSpPr txBox="1"/>
          <p:nvPr/>
        </p:nvSpPr>
        <p:spPr>
          <a:xfrm>
            <a:off x="2601599" y="653324"/>
            <a:ext cx="402674" cy="369332"/>
          </a:xfrm>
          <a:prstGeom prst="rect">
            <a:avLst/>
          </a:prstGeom>
          <a:noFill/>
        </p:spPr>
        <p:txBody>
          <a:bodyPr wrap="none" rtlCol="0">
            <a:spAutoFit/>
          </a:bodyPr>
          <a:lstStyle/>
          <a:p>
            <a:r>
              <a:rPr lang="en-US" b="1" smtClean="0">
                <a:solidFill>
                  <a:schemeClr val="bg1"/>
                </a:solidFill>
              </a:rPr>
              <a:t>b)</a:t>
            </a:r>
            <a:endParaRPr lang="en-US" b="1" dirty="0">
              <a:solidFill>
                <a:schemeClr val="bg1"/>
              </a:solidFill>
            </a:endParaRPr>
          </a:p>
        </p:txBody>
      </p:sp>
      <p:sp>
        <p:nvSpPr>
          <p:cNvPr id="175" name="TextBox 174"/>
          <p:cNvSpPr txBox="1"/>
          <p:nvPr/>
        </p:nvSpPr>
        <p:spPr>
          <a:xfrm>
            <a:off x="4598402" y="632542"/>
            <a:ext cx="389850" cy="369332"/>
          </a:xfrm>
          <a:prstGeom prst="rect">
            <a:avLst/>
          </a:prstGeom>
          <a:noFill/>
        </p:spPr>
        <p:txBody>
          <a:bodyPr wrap="none" rtlCol="0">
            <a:spAutoFit/>
          </a:bodyPr>
          <a:lstStyle/>
          <a:p>
            <a:r>
              <a:rPr lang="en-US" b="1" dirty="0" smtClean="0">
                <a:solidFill>
                  <a:schemeClr val="bg1"/>
                </a:solidFill>
              </a:rPr>
              <a:t>c)</a:t>
            </a:r>
            <a:endParaRPr lang="en-US" b="1" dirty="0">
              <a:solidFill>
                <a:schemeClr val="bg1"/>
              </a:solidFill>
            </a:endParaRPr>
          </a:p>
        </p:txBody>
      </p:sp>
      <p:sp>
        <p:nvSpPr>
          <p:cNvPr id="176" name="TextBox 175"/>
          <p:cNvSpPr txBox="1"/>
          <p:nvPr/>
        </p:nvSpPr>
        <p:spPr>
          <a:xfrm>
            <a:off x="521074" y="653324"/>
            <a:ext cx="389850" cy="369332"/>
          </a:xfrm>
          <a:prstGeom prst="rect">
            <a:avLst/>
          </a:prstGeom>
          <a:noFill/>
        </p:spPr>
        <p:txBody>
          <a:bodyPr wrap="none" rtlCol="0">
            <a:spAutoFit/>
          </a:bodyPr>
          <a:lstStyle/>
          <a:p>
            <a:r>
              <a:rPr lang="en-US" b="1" smtClean="0">
                <a:solidFill>
                  <a:schemeClr val="bg1"/>
                </a:solidFill>
              </a:rPr>
              <a:t>a)</a:t>
            </a:r>
            <a:endParaRPr lang="en-US" b="1" dirty="0">
              <a:solidFill>
                <a:schemeClr val="bg1"/>
              </a:solidFill>
            </a:endParaRPr>
          </a:p>
        </p:txBody>
      </p:sp>
      <p:sp>
        <p:nvSpPr>
          <p:cNvPr id="25" name="TextBox 24"/>
          <p:cNvSpPr txBox="1"/>
          <p:nvPr/>
        </p:nvSpPr>
        <p:spPr>
          <a:xfrm>
            <a:off x="7301131" y="3428160"/>
            <a:ext cx="338554" cy="369332"/>
          </a:xfrm>
          <a:prstGeom prst="rect">
            <a:avLst/>
          </a:prstGeom>
          <a:noFill/>
        </p:spPr>
        <p:txBody>
          <a:bodyPr wrap="none" rtlCol="0">
            <a:spAutoFit/>
          </a:bodyPr>
          <a:lstStyle/>
          <a:p>
            <a:r>
              <a:rPr lang="en-US" b="1" dirty="0" smtClean="0"/>
              <a:t>f)</a:t>
            </a:r>
            <a:endParaRPr lang="en-US" b="1" dirty="0"/>
          </a:p>
        </p:txBody>
      </p:sp>
    </p:spTree>
    <p:extLst>
      <p:ext uri="{BB962C8B-B14F-4D97-AF65-F5344CB8AC3E}">
        <p14:creationId xmlns:p14="http://schemas.microsoft.com/office/powerpoint/2010/main" val="915677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798496" y="1259806"/>
            <a:ext cx="5450388" cy="4625033"/>
          </a:xfrm>
          <a:prstGeom prst="rect">
            <a:avLst/>
          </a:prstGeom>
          <a:solidFill>
            <a:schemeClr val="accent4">
              <a:lumMod val="20000"/>
              <a:lumOff val="80000"/>
              <a:alpha val="34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TextBox 63"/>
          <p:cNvSpPr txBox="1"/>
          <p:nvPr/>
        </p:nvSpPr>
        <p:spPr>
          <a:xfrm>
            <a:off x="1221103" y="1385619"/>
            <a:ext cx="947695" cy="338554"/>
          </a:xfrm>
          <a:prstGeom prst="rect">
            <a:avLst/>
          </a:prstGeom>
          <a:noFill/>
        </p:spPr>
        <p:txBody>
          <a:bodyPr wrap="none" rtlCol="0">
            <a:spAutoFit/>
          </a:bodyPr>
          <a:lstStyle/>
          <a:p>
            <a:r>
              <a:rPr lang="en-US" sz="1600" b="1" i="1" dirty="0"/>
              <a:t>Acquire</a:t>
            </a:r>
          </a:p>
        </p:txBody>
      </p:sp>
      <p:sp>
        <p:nvSpPr>
          <p:cNvPr id="66" name="TextBox 65"/>
          <p:cNvSpPr txBox="1"/>
          <p:nvPr/>
        </p:nvSpPr>
        <p:spPr>
          <a:xfrm>
            <a:off x="3048286" y="1385619"/>
            <a:ext cx="981359" cy="338554"/>
          </a:xfrm>
          <a:prstGeom prst="rect">
            <a:avLst/>
          </a:prstGeom>
          <a:noFill/>
        </p:spPr>
        <p:txBody>
          <a:bodyPr wrap="none" rtlCol="0">
            <a:spAutoFit/>
          </a:bodyPr>
          <a:lstStyle/>
          <a:p>
            <a:r>
              <a:rPr lang="en-US" sz="1600" b="1" i="1" dirty="0"/>
              <a:t>Process</a:t>
            </a:r>
          </a:p>
        </p:txBody>
      </p:sp>
      <p:sp>
        <p:nvSpPr>
          <p:cNvPr id="67" name="TextBox 66"/>
          <p:cNvSpPr txBox="1"/>
          <p:nvPr/>
        </p:nvSpPr>
        <p:spPr>
          <a:xfrm>
            <a:off x="5017768" y="1385619"/>
            <a:ext cx="645113" cy="338554"/>
          </a:xfrm>
          <a:prstGeom prst="rect">
            <a:avLst/>
          </a:prstGeom>
          <a:noFill/>
        </p:spPr>
        <p:txBody>
          <a:bodyPr wrap="none" rtlCol="0">
            <a:spAutoFit/>
          </a:bodyPr>
          <a:lstStyle/>
          <a:p>
            <a:r>
              <a:rPr lang="en-US" sz="1600" b="1" i="1" dirty="0"/>
              <a:t>View</a:t>
            </a:r>
          </a:p>
        </p:txBody>
      </p:sp>
      <p:grpSp>
        <p:nvGrpSpPr>
          <p:cNvPr id="2" name="Group 1"/>
          <p:cNvGrpSpPr>
            <a:grpSpLocks noChangeAspect="1"/>
          </p:cNvGrpSpPr>
          <p:nvPr/>
        </p:nvGrpSpPr>
        <p:grpSpPr>
          <a:xfrm>
            <a:off x="960141" y="1695429"/>
            <a:ext cx="1508761" cy="2514600"/>
            <a:chOff x="793522" y="2228526"/>
            <a:chExt cx="1962758" cy="3271261"/>
          </a:xfrm>
        </p:grpSpPr>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522" y="2228526"/>
              <a:ext cx="1962758" cy="3271261"/>
            </a:xfrm>
            <a:prstGeom prst="rect">
              <a:avLst/>
            </a:prstGeom>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719" y="3045285"/>
              <a:ext cx="1854829" cy="1770022"/>
            </a:xfrm>
            <a:prstGeom prst="rect">
              <a:avLst/>
            </a:prstGeom>
          </p:spPr>
        </p:pic>
      </p:grpSp>
      <p:sp>
        <p:nvSpPr>
          <p:cNvPr id="105" name="TextBox 104"/>
          <p:cNvSpPr txBox="1"/>
          <p:nvPr/>
        </p:nvSpPr>
        <p:spPr>
          <a:xfrm>
            <a:off x="803505" y="1273956"/>
            <a:ext cx="389850" cy="369332"/>
          </a:xfrm>
          <a:prstGeom prst="rect">
            <a:avLst/>
          </a:prstGeom>
          <a:noFill/>
        </p:spPr>
        <p:txBody>
          <a:bodyPr wrap="none" rtlCol="0">
            <a:spAutoFit/>
          </a:bodyPr>
          <a:lstStyle/>
          <a:p>
            <a:r>
              <a:rPr lang="en-US" b="1" dirty="0" smtClean="0"/>
              <a:t>a)</a:t>
            </a:r>
            <a:endParaRPr lang="en-US" b="1" dirty="0"/>
          </a:p>
        </p:txBody>
      </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9095" y="1695429"/>
            <a:ext cx="1510166" cy="251460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4583" y="1707004"/>
            <a:ext cx="1508760" cy="2514600"/>
          </a:xfrm>
          <a:prstGeom prst="rect">
            <a:avLst/>
          </a:prstGeom>
        </p:spPr>
      </p:pic>
      <p:sp>
        <p:nvSpPr>
          <p:cNvPr id="4" name="Right Arrow 3"/>
          <p:cNvSpPr/>
          <p:nvPr/>
        </p:nvSpPr>
        <p:spPr>
          <a:xfrm>
            <a:off x="2506860" y="2975066"/>
            <a:ext cx="275414" cy="194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903769717"/>
                  </p:ext>
                </p:extLst>
              </p:nvPr>
            </p:nvGraphicFramePr>
            <p:xfrm>
              <a:off x="918079" y="4307253"/>
              <a:ext cx="5210857" cy="1468242"/>
            </p:xfrm>
            <a:graphic>
              <a:graphicData uri="http://schemas.openxmlformats.org/drawingml/2006/table">
                <a:tbl>
                  <a:tblPr firstRow="1" bandRow="1">
                    <a:tableStyleId>{7E9639D4-E3E2-4D34-9284-5A2195B3D0D7}</a:tableStyleId>
                  </a:tblPr>
                  <a:tblGrid>
                    <a:gridCol w="814477"/>
                    <a:gridCol w="666688"/>
                    <a:gridCol w="896245"/>
                    <a:gridCol w="904677"/>
                    <a:gridCol w="902825"/>
                    <a:gridCol w="1025945"/>
                  </a:tblGrid>
                  <a:tr h="640080">
                    <a:tc>
                      <a:txBody>
                        <a:bodyPr/>
                        <a:lstStyle/>
                        <a:p>
                          <a:pPr algn="ctr"/>
                          <a:r>
                            <a:rPr lang="en-US" sz="1200" dirty="0" smtClean="0"/>
                            <a:t>Objective(NA)</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Max # Images (LEDs)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Step Size</a:t>
                          </a:r>
                          <a:endParaRPr lang="en-US" sz="1200" baseline="0" dirty="0" smtClean="0"/>
                        </a:p>
                        <a:p>
                          <a:pPr algn="ct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r>
                                  <a:rPr lang="en-US" sz="1200" b="1" i="1" smtClean="0">
                                    <a:latin typeface="Cambria Math" panose="02040503050406030204" pitchFamily="18" charset="0"/>
                                  </a:rPr>
                                  <m:t>𝝁</m:t>
                                </m:r>
                                <m:r>
                                  <a:rPr lang="en-US" sz="1200" b="1" i="1" smtClean="0">
                                    <a:latin typeface="Cambria Math" panose="02040503050406030204" pitchFamily="18" charset="0"/>
                                  </a:rPr>
                                  <m:t>𝒎</m:t>
                                </m:r>
                                <m:r>
                                  <a:rPr lang="en-US" sz="1200" b="1" i="1" smtClean="0">
                                    <a:latin typeface="Cambria Math" panose="02040503050406030204" pitchFamily="18" charset="0"/>
                                  </a:rPr>
                                  <m:t>)</m:t>
                                </m:r>
                              </m:oMath>
                            </m:oMathPara>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Number</a:t>
                          </a:r>
                          <a:r>
                            <a:rPr lang="en-US" sz="1200" baseline="0" dirty="0" smtClean="0"/>
                            <a:t> of Z-Steps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Acquisition Time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Processing Time</a:t>
                          </a:r>
                          <a:r>
                            <a:rPr lang="en-US" sz="1200" baseline="30000" dirty="0" smtClean="0"/>
                            <a: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4x</a:t>
                          </a:r>
                          <a:r>
                            <a:rPr lang="en-US" sz="1200" b="1" baseline="0" dirty="0" smtClean="0"/>
                            <a:t> (</a:t>
                          </a:r>
                          <a:r>
                            <a:rPr lang="en-US" sz="1200" b="1" dirty="0" smtClean="0"/>
                            <a:t>0.2)</a:t>
                          </a:r>
                          <a:endParaRPr lang="en-US" sz="12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38</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50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20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57</a:t>
                          </a:r>
                          <a:r>
                            <a:rPr lang="en-US" sz="1200" baseline="0" dirty="0" smtClean="0"/>
                            <a:t> sec.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30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10x</a:t>
                          </a:r>
                          <a:r>
                            <a:rPr lang="en-US" sz="1200" b="1" baseline="0" dirty="0" smtClean="0"/>
                            <a:t> (</a:t>
                          </a:r>
                          <a:r>
                            <a:rPr lang="en-US" sz="1200" b="1" dirty="0" smtClean="0"/>
                            <a:t>0.25)</a:t>
                          </a:r>
                          <a:endParaRPr lang="en-US" sz="12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61</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8</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20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95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30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20x</a:t>
                          </a:r>
                          <a:r>
                            <a:rPr lang="en-US" sz="1200" b="1" baseline="0" dirty="0" smtClean="0"/>
                            <a:t> (</a:t>
                          </a:r>
                          <a:r>
                            <a:rPr lang="en-US" sz="1200" b="1" dirty="0" smtClean="0"/>
                            <a:t>0.4)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156</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3.1</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40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smtClean="0"/>
                            <a:t>234 sec.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smtClean="0"/>
                            <a:t>45</a:t>
                          </a:r>
                          <a:r>
                            <a:rPr lang="en-US" sz="1200" baseline="0" dirty="0" smtClean="0"/>
                            <a:t>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1903769717"/>
                  </p:ext>
                </p:extLst>
              </p:nvPr>
            </p:nvGraphicFramePr>
            <p:xfrm>
              <a:off x="918079" y="4307253"/>
              <a:ext cx="5210857" cy="1468242"/>
            </p:xfrm>
            <a:graphic>
              <a:graphicData uri="http://schemas.openxmlformats.org/drawingml/2006/table">
                <a:tbl>
                  <a:tblPr firstRow="1" bandRow="1">
                    <a:tableStyleId>{7E9639D4-E3E2-4D34-9284-5A2195B3D0D7}</a:tableStyleId>
                  </a:tblPr>
                  <a:tblGrid>
                    <a:gridCol w="814477"/>
                    <a:gridCol w="666688"/>
                    <a:gridCol w="896245"/>
                    <a:gridCol w="904677"/>
                    <a:gridCol w="902825"/>
                    <a:gridCol w="1025945"/>
                  </a:tblGrid>
                  <a:tr h="640080">
                    <a:tc>
                      <a:txBody>
                        <a:bodyPr/>
                        <a:lstStyle/>
                        <a:p>
                          <a:pPr algn="ctr"/>
                          <a:r>
                            <a:rPr lang="en-US" sz="1200" dirty="0" smtClean="0"/>
                            <a:t>Objective(NA)</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Max # Images (LEDs)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rotWithShape="0">
                          <a:blip r:embed="rId7"/>
                          <a:stretch>
                            <a:fillRect l="-164189" r="-315541" b="-137143"/>
                          </a:stretch>
                        </a:blipFill>
                      </a:tcPr>
                    </a:tc>
                    <a:tc>
                      <a:txBody>
                        <a:bodyPr/>
                        <a:lstStyle/>
                        <a:p>
                          <a:pPr algn="ctr"/>
                          <a:r>
                            <a:rPr lang="en-US" sz="1200" dirty="0" smtClean="0"/>
                            <a:t>Number</a:t>
                          </a:r>
                          <a:r>
                            <a:rPr lang="en-US" sz="1200" baseline="0" dirty="0" smtClean="0"/>
                            <a:t> of Z-Steps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Acquisition Time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smtClean="0"/>
                            <a:t>Processing Time</a:t>
                          </a:r>
                          <a:r>
                            <a:rPr lang="en-US" sz="1200" baseline="30000" dirty="0" smtClean="0"/>
                            <a: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4x</a:t>
                          </a:r>
                          <a:r>
                            <a:rPr lang="en-US" sz="1200" b="1" baseline="0" dirty="0" smtClean="0"/>
                            <a:t> (</a:t>
                          </a:r>
                          <a:r>
                            <a:rPr lang="en-US" sz="1200" b="1" dirty="0" smtClean="0"/>
                            <a:t>0.2)</a:t>
                          </a:r>
                          <a:endParaRPr lang="en-US" sz="12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38</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50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20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57</a:t>
                          </a:r>
                          <a:r>
                            <a:rPr lang="en-US" sz="1200" baseline="0" dirty="0" smtClean="0"/>
                            <a:t> sec.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30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10x</a:t>
                          </a:r>
                          <a:r>
                            <a:rPr lang="en-US" sz="1200" b="1" baseline="0" dirty="0" smtClean="0"/>
                            <a:t> (</a:t>
                          </a:r>
                          <a:r>
                            <a:rPr lang="en-US" sz="1200" b="1" dirty="0" smtClean="0"/>
                            <a:t>0.25)</a:t>
                          </a:r>
                          <a:endParaRPr lang="en-US" sz="12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61</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8</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t>20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95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smtClean="0"/>
                            <a:t>30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054">
                    <a:tc>
                      <a:txBody>
                        <a:bodyPr/>
                        <a:lstStyle/>
                        <a:p>
                          <a:pPr algn="ctr"/>
                          <a:r>
                            <a:rPr lang="en-US" sz="1200" b="1" dirty="0" smtClean="0"/>
                            <a:t>20x</a:t>
                          </a:r>
                          <a:r>
                            <a:rPr lang="en-US" sz="1200" b="1" baseline="0" dirty="0" smtClean="0"/>
                            <a:t> (</a:t>
                          </a:r>
                          <a:r>
                            <a:rPr lang="en-US" sz="1200" b="1" dirty="0" smtClean="0"/>
                            <a:t>0.4)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156</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3.1</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smtClean="0"/>
                            <a:t>40</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smtClean="0"/>
                            <a:t>234 sec.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smtClean="0"/>
                            <a:t>45</a:t>
                          </a:r>
                          <a:r>
                            <a:rPr lang="en-US" sz="1200" baseline="0" dirty="0" smtClean="0"/>
                            <a:t> min.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bl>
              </a:graphicData>
            </a:graphic>
          </p:graphicFrame>
        </mc:Fallback>
      </mc:AlternateContent>
      <p:sp>
        <p:nvSpPr>
          <p:cNvPr id="69" name="Right Arrow 68"/>
          <p:cNvSpPr/>
          <p:nvPr/>
        </p:nvSpPr>
        <p:spPr>
          <a:xfrm>
            <a:off x="4319507" y="2975066"/>
            <a:ext cx="275414" cy="194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2537959" y="1047353"/>
            <a:ext cx="188590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Digital Refocusing</a:t>
            </a:r>
            <a:endParaRPr lang="en-US" b="1" dirty="0"/>
          </a:p>
        </p:txBody>
      </p:sp>
      <p:sp>
        <p:nvSpPr>
          <p:cNvPr id="73" name="Rectangle 72"/>
          <p:cNvSpPr/>
          <p:nvPr/>
        </p:nvSpPr>
        <p:spPr>
          <a:xfrm>
            <a:off x="438711" y="6378814"/>
            <a:ext cx="12890869" cy="2862322"/>
          </a:xfrm>
          <a:prstGeom prst="rect">
            <a:avLst/>
          </a:prstGeom>
        </p:spPr>
        <p:txBody>
          <a:bodyPr wrap="square">
            <a:spAutoFit/>
          </a:bodyPr>
          <a:lstStyle/>
          <a:p>
            <a:r>
              <a:rPr lang="en-US" dirty="0" smtClean="0"/>
              <a:t>Figure 3 – Android Application Workflow</a:t>
            </a:r>
            <a:endParaRPr lang="en-US" dirty="0"/>
          </a:p>
          <a:p>
            <a:pPr marL="342898" indent="-342898" fontAlgn="auto">
              <a:spcBef>
                <a:spcPts val="0"/>
              </a:spcBef>
              <a:spcAft>
                <a:spcPts val="0"/>
              </a:spcAft>
              <a:buAutoNum type="alphaUcPeriod"/>
              <a:defRPr/>
            </a:pPr>
            <a:r>
              <a:rPr lang="en-US" dirty="0" smtClean="0"/>
              <a:t>Schematic of streaming multi-contrast LED patterns. Here we vary the LED pattern in time and acquire and process images on the smartphone, producing a streaming multi-contrast display of a sample without any further post-processing. The user can touch any image to zoom in and stream an individual image. Total cycle time is 2.3 seconds</a:t>
            </a:r>
          </a:p>
          <a:p>
            <a:pPr marL="342898" indent="-342898" fontAlgn="auto">
              <a:spcBef>
                <a:spcPts val="0"/>
              </a:spcBef>
              <a:spcAft>
                <a:spcPts val="0"/>
              </a:spcAft>
              <a:buAutoNum type="alphaUcPeriod"/>
              <a:defRPr/>
            </a:pPr>
            <a:r>
              <a:rPr lang="en-US" dirty="0" smtClean="0"/>
              <a:t>Overview </a:t>
            </a:r>
            <a:r>
              <a:rPr lang="en-US" dirty="0"/>
              <a:t>of workflow for digitally refocusing feature. </a:t>
            </a:r>
            <a:r>
              <a:rPr lang="en-US" dirty="0" smtClean="0"/>
              <a:t>Table shows example processing and acquisition times for a typical dataset reconstruction. Axial Resolution is determined by the range of illumination angles sampled, which is defined by the objective NA. The number of </a:t>
            </a:r>
            <a:r>
              <a:rPr lang="en-US" dirty="0"/>
              <a:t>z</a:t>
            </a:r>
            <a:r>
              <a:rPr lang="en-US" dirty="0" smtClean="0"/>
              <a:t>-steps were chosen such that refocus blur does not exceed 20 pixels, roughly ¼ the size of a typical 20 $\</a:t>
            </a:r>
            <a:r>
              <a:rPr lang="en-US" dirty="0" err="1" smtClean="0"/>
              <a:t>mu$m</a:t>
            </a:r>
            <a:r>
              <a:rPr lang="en-US" dirty="0" smtClean="0"/>
              <a:t> cell at 10x. Processing and acquisition time can be reduced by reducing the number of refocused planes as well as by sparsely sampling LEDs, trading axial resolution for faster acquisition time.</a:t>
            </a:r>
            <a:endParaRPr lang="en-US" dirty="0"/>
          </a:p>
          <a:p>
            <a:endParaRPr lang="en-US" dirty="0"/>
          </a:p>
        </p:txBody>
      </p:sp>
      <p:sp>
        <p:nvSpPr>
          <p:cNvPr id="41" name="Rounded Rectangle 102"/>
          <p:cNvSpPr/>
          <p:nvPr/>
        </p:nvSpPr>
        <p:spPr>
          <a:xfrm>
            <a:off x="6398524" y="1273956"/>
            <a:ext cx="5746521" cy="4625033"/>
          </a:xfrm>
          <a:prstGeom prst="rect">
            <a:avLst/>
          </a:prstGeom>
          <a:solidFill>
            <a:schemeClr val="accent5">
              <a:lumMod val="20000"/>
              <a:lumOff val="80000"/>
              <a:alpha val="34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42" name="Diagram 41"/>
          <p:cNvGraphicFramePr>
            <a:graphicFrameLocks noChangeAspect="1"/>
          </p:cNvGraphicFramePr>
          <p:nvPr>
            <p:extLst>
              <p:ext uri="{D42A27DB-BD31-4B8C-83A1-F6EECF244321}">
                <p14:modId xmlns:p14="http://schemas.microsoft.com/office/powerpoint/2010/main" val="1520679454"/>
              </p:ext>
            </p:extLst>
          </p:nvPr>
        </p:nvGraphicFramePr>
        <p:xfrm>
          <a:off x="6053976" y="2442882"/>
          <a:ext cx="3869258" cy="27561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3" name="Picture 42"/>
          <p:cNvPicPr>
            <a:picLocks noChangeAspect="1"/>
          </p:cNvPicPr>
          <p:nvPr/>
        </p:nvPicPr>
        <p:blipFill rotWithShape="1">
          <a:blip r:embed="rId13"/>
          <a:srcRect l="5636" r="5253" b="6207"/>
          <a:stretch/>
        </p:blipFill>
        <p:spPr>
          <a:xfrm>
            <a:off x="7048577" y="2535532"/>
            <a:ext cx="575824" cy="530931"/>
          </a:xfrm>
          <a:prstGeom prst="rect">
            <a:avLst/>
          </a:prstGeom>
          <a:ln w="38100">
            <a:solidFill>
              <a:schemeClr val="tx1"/>
            </a:solidFill>
          </a:ln>
        </p:spPr>
      </p:pic>
      <p:pic>
        <p:nvPicPr>
          <p:cNvPr id="44" name="Picture 43"/>
          <p:cNvPicPr>
            <a:picLocks noChangeAspect="1"/>
          </p:cNvPicPr>
          <p:nvPr/>
        </p:nvPicPr>
        <p:blipFill>
          <a:blip r:embed="rId14"/>
          <a:stretch>
            <a:fillRect/>
          </a:stretch>
        </p:blipFill>
        <p:spPr>
          <a:xfrm>
            <a:off x="8368193" y="2527823"/>
            <a:ext cx="596941" cy="530931"/>
          </a:xfrm>
          <a:prstGeom prst="rect">
            <a:avLst/>
          </a:prstGeom>
          <a:ln w="38100">
            <a:solidFill>
              <a:schemeClr val="tx1"/>
            </a:solidFill>
          </a:ln>
        </p:spPr>
      </p:pic>
      <p:pic>
        <p:nvPicPr>
          <p:cNvPr id="46" name="Picture 45"/>
          <p:cNvPicPr>
            <a:picLocks noChangeAspect="1"/>
          </p:cNvPicPr>
          <p:nvPr/>
        </p:nvPicPr>
        <p:blipFill rotWithShape="1">
          <a:blip r:embed="rId15"/>
          <a:srcRect l="6592" r="8923" b="15428"/>
          <a:stretch/>
        </p:blipFill>
        <p:spPr>
          <a:xfrm>
            <a:off x="8700091" y="3778024"/>
            <a:ext cx="600069" cy="530931"/>
          </a:xfrm>
          <a:prstGeom prst="rect">
            <a:avLst/>
          </a:prstGeom>
          <a:ln w="38100">
            <a:solidFill>
              <a:schemeClr val="tx1"/>
            </a:solidFill>
          </a:ln>
        </p:spPr>
      </p:pic>
      <p:pic>
        <p:nvPicPr>
          <p:cNvPr id="47" name="Picture 46"/>
          <p:cNvPicPr>
            <a:picLocks noChangeAspect="1"/>
          </p:cNvPicPr>
          <p:nvPr/>
        </p:nvPicPr>
        <p:blipFill rotWithShape="1">
          <a:blip r:embed="rId16"/>
          <a:srcRect l="4750" r="4266" b="14534"/>
          <a:stretch/>
        </p:blipFill>
        <p:spPr>
          <a:xfrm>
            <a:off x="7689235" y="4568501"/>
            <a:ext cx="611181" cy="530931"/>
          </a:xfrm>
          <a:prstGeom prst="rect">
            <a:avLst/>
          </a:prstGeom>
          <a:ln w="38100">
            <a:solidFill>
              <a:schemeClr val="tx1"/>
            </a:solidFill>
          </a:ln>
        </p:spPr>
      </p:pic>
      <p:pic>
        <p:nvPicPr>
          <p:cNvPr id="63" name="Picture 62"/>
          <p:cNvPicPr>
            <a:picLocks noChangeAspect="1"/>
          </p:cNvPicPr>
          <p:nvPr/>
        </p:nvPicPr>
        <p:blipFill rotWithShape="1">
          <a:blip r:embed="rId17"/>
          <a:srcRect b="11488"/>
          <a:stretch/>
        </p:blipFill>
        <p:spPr>
          <a:xfrm>
            <a:off x="6716620" y="3807358"/>
            <a:ext cx="606123" cy="530931"/>
          </a:xfrm>
          <a:prstGeom prst="rect">
            <a:avLst/>
          </a:prstGeom>
          <a:ln w="38100">
            <a:solidFill>
              <a:schemeClr val="tx1"/>
            </a:solidFill>
          </a:ln>
        </p:spPr>
      </p:pic>
      <p:sp>
        <p:nvSpPr>
          <p:cNvPr id="68" name="TextBox 67"/>
          <p:cNvSpPr txBox="1"/>
          <p:nvPr/>
        </p:nvSpPr>
        <p:spPr>
          <a:xfrm>
            <a:off x="7031042" y="2156731"/>
            <a:ext cx="632943" cy="338554"/>
          </a:xfrm>
          <a:prstGeom prst="rect">
            <a:avLst/>
          </a:prstGeom>
          <a:noFill/>
          <a:ln w="38100">
            <a:noFill/>
          </a:ln>
        </p:spPr>
        <p:txBody>
          <a:bodyPr wrap="square" rtlCol="0">
            <a:spAutoFit/>
          </a:bodyPr>
          <a:lstStyle/>
          <a:p>
            <a:pPr algn="ctr"/>
            <a:r>
              <a:rPr lang="en-US" sz="1600" dirty="0"/>
              <a:t>Top</a:t>
            </a:r>
          </a:p>
        </p:txBody>
      </p:sp>
      <p:sp>
        <p:nvSpPr>
          <p:cNvPr id="71" name="TextBox 70"/>
          <p:cNvSpPr txBox="1"/>
          <p:nvPr/>
        </p:nvSpPr>
        <p:spPr>
          <a:xfrm>
            <a:off x="8204645" y="2176279"/>
            <a:ext cx="942803" cy="338554"/>
          </a:xfrm>
          <a:prstGeom prst="rect">
            <a:avLst/>
          </a:prstGeom>
          <a:noFill/>
          <a:ln w="38100">
            <a:noFill/>
          </a:ln>
        </p:spPr>
        <p:txBody>
          <a:bodyPr wrap="square" rtlCol="0">
            <a:spAutoFit/>
          </a:bodyPr>
          <a:lstStyle/>
          <a:p>
            <a:pPr algn="ctr"/>
            <a:r>
              <a:rPr lang="en-US" sz="1600" dirty="0"/>
              <a:t>Bottom</a:t>
            </a:r>
          </a:p>
        </p:txBody>
      </p:sp>
      <p:sp>
        <p:nvSpPr>
          <p:cNvPr id="80" name="TextBox 79"/>
          <p:cNvSpPr txBox="1"/>
          <p:nvPr/>
        </p:nvSpPr>
        <p:spPr>
          <a:xfrm>
            <a:off x="8840886" y="4308954"/>
            <a:ext cx="615555" cy="338554"/>
          </a:xfrm>
          <a:prstGeom prst="rect">
            <a:avLst/>
          </a:prstGeom>
          <a:noFill/>
          <a:ln w="38100">
            <a:noFill/>
          </a:ln>
        </p:spPr>
        <p:txBody>
          <a:bodyPr wrap="square" rtlCol="0">
            <a:spAutoFit/>
          </a:bodyPr>
          <a:lstStyle/>
          <a:p>
            <a:pPr algn="ctr"/>
            <a:r>
              <a:rPr lang="en-US" sz="1600" dirty="0"/>
              <a:t>Left</a:t>
            </a:r>
          </a:p>
        </p:txBody>
      </p:sp>
      <p:sp>
        <p:nvSpPr>
          <p:cNvPr id="81" name="TextBox 80"/>
          <p:cNvSpPr txBox="1"/>
          <p:nvPr/>
        </p:nvSpPr>
        <p:spPr>
          <a:xfrm>
            <a:off x="7624401" y="5121395"/>
            <a:ext cx="743792" cy="338554"/>
          </a:xfrm>
          <a:prstGeom prst="rect">
            <a:avLst/>
          </a:prstGeom>
          <a:noFill/>
          <a:ln w="38100">
            <a:noFill/>
          </a:ln>
        </p:spPr>
        <p:txBody>
          <a:bodyPr wrap="square" rtlCol="0">
            <a:spAutoFit/>
          </a:bodyPr>
          <a:lstStyle/>
          <a:p>
            <a:pPr algn="ctr"/>
            <a:r>
              <a:rPr lang="en-US" sz="1600" dirty="0"/>
              <a:t>Right</a:t>
            </a:r>
          </a:p>
        </p:txBody>
      </p:sp>
      <p:sp>
        <p:nvSpPr>
          <p:cNvPr id="82" name="TextBox 81"/>
          <p:cNvSpPr txBox="1"/>
          <p:nvPr/>
        </p:nvSpPr>
        <p:spPr>
          <a:xfrm>
            <a:off x="6444646" y="4329598"/>
            <a:ext cx="711189" cy="584775"/>
          </a:xfrm>
          <a:prstGeom prst="rect">
            <a:avLst/>
          </a:prstGeom>
          <a:noFill/>
          <a:ln w="38100">
            <a:noFill/>
          </a:ln>
        </p:spPr>
        <p:txBody>
          <a:bodyPr wrap="square" rtlCol="0">
            <a:spAutoFit/>
          </a:bodyPr>
          <a:lstStyle/>
          <a:p>
            <a:pPr algn="ctr"/>
            <a:r>
              <a:rPr lang="en-US" sz="1600" dirty="0"/>
              <a:t>Dark Field</a:t>
            </a:r>
          </a:p>
        </p:txBody>
      </p:sp>
      <p:sp>
        <p:nvSpPr>
          <p:cNvPr id="83" name="TextBox 82"/>
          <p:cNvSpPr txBox="1"/>
          <p:nvPr/>
        </p:nvSpPr>
        <p:spPr>
          <a:xfrm>
            <a:off x="6415728" y="1300284"/>
            <a:ext cx="402674" cy="369332"/>
          </a:xfrm>
          <a:prstGeom prst="rect">
            <a:avLst/>
          </a:prstGeom>
          <a:noFill/>
        </p:spPr>
        <p:txBody>
          <a:bodyPr wrap="none" rtlCol="0">
            <a:spAutoFit/>
          </a:bodyPr>
          <a:lstStyle/>
          <a:p>
            <a:r>
              <a:rPr lang="en-US" b="1" dirty="0" smtClean="0"/>
              <a:t>b)</a:t>
            </a:r>
            <a:endParaRPr lang="en-US" b="1" dirty="0"/>
          </a:p>
        </p:txBody>
      </p:sp>
      <p:sp>
        <p:nvSpPr>
          <p:cNvPr id="84" name="TextBox 83"/>
          <p:cNvSpPr txBox="1"/>
          <p:nvPr/>
        </p:nvSpPr>
        <p:spPr>
          <a:xfrm>
            <a:off x="9922415" y="1486854"/>
            <a:ext cx="1706301" cy="338554"/>
          </a:xfrm>
          <a:prstGeom prst="rect">
            <a:avLst/>
          </a:prstGeom>
          <a:noFill/>
        </p:spPr>
        <p:txBody>
          <a:bodyPr wrap="none" rtlCol="0">
            <a:spAutoFit/>
          </a:bodyPr>
          <a:lstStyle/>
          <a:p>
            <a:r>
              <a:rPr lang="en-US" sz="1600" b="1" i="1" dirty="0"/>
              <a:t>Streaming View</a:t>
            </a:r>
          </a:p>
        </p:txBody>
      </p:sp>
      <p:sp>
        <p:nvSpPr>
          <p:cNvPr id="85" name="TextBox 84"/>
          <p:cNvSpPr txBox="1"/>
          <p:nvPr/>
        </p:nvSpPr>
        <p:spPr>
          <a:xfrm>
            <a:off x="6964864" y="1791652"/>
            <a:ext cx="2103461" cy="338554"/>
          </a:xfrm>
          <a:prstGeom prst="rect">
            <a:avLst/>
          </a:prstGeom>
          <a:noFill/>
        </p:spPr>
        <p:txBody>
          <a:bodyPr wrap="none" rtlCol="0">
            <a:spAutoFit/>
          </a:bodyPr>
          <a:lstStyle/>
          <a:p>
            <a:r>
              <a:rPr lang="en-US" sz="1600" b="1" i="1" dirty="0"/>
              <a:t>Illumination Pattern</a:t>
            </a:r>
          </a:p>
        </p:txBody>
      </p:sp>
      <p:sp>
        <p:nvSpPr>
          <p:cNvPr id="86" name="TextBox 85"/>
          <p:cNvSpPr txBox="1"/>
          <p:nvPr/>
        </p:nvSpPr>
        <p:spPr>
          <a:xfrm>
            <a:off x="7797802" y="1063572"/>
            <a:ext cx="260571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Streaming Multi-Contrast</a:t>
            </a:r>
            <a:endParaRPr lang="en-US" b="1" dirty="0"/>
          </a:p>
        </p:txBody>
      </p:sp>
      <p:grpSp>
        <p:nvGrpSpPr>
          <p:cNvPr id="87" name="Group 86"/>
          <p:cNvGrpSpPr/>
          <p:nvPr/>
        </p:nvGrpSpPr>
        <p:grpSpPr>
          <a:xfrm>
            <a:off x="9635463" y="1896993"/>
            <a:ext cx="2311451" cy="3860290"/>
            <a:chOff x="5489583" y="3023617"/>
            <a:chExt cx="2303280" cy="3944054"/>
          </a:xfrm>
        </p:grpSpPr>
        <p:grpSp>
          <p:nvGrpSpPr>
            <p:cNvPr id="88" name="Group 87"/>
            <p:cNvGrpSpPr/>
            <p:nvPr/>
          </p:nvGrpSpPr>
          <p:grpSpPr>
            <a:xfrm>
              <a:off x="5489583" y="3023617"/>
              <a:ext cx="2303280" cy="3944054"/>
              <a:chOff x="10953500" y="2403728"/>
              <a:chExt cx="1966547" cy="3479339"/>
            </a:xfrm>
          </p:grpSpPr>
          <p:pic>
            <p:nvPicPr>
              <p:cNvPr id="91" name="Picture 90"/>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10953500" y="2403728"/>
                <a:ext cx="1966547" cy="3479339"/>
              </a:xfrm>
              <a:prstGeom prst="rect">
                <a:avLst/>
              </a:prstGeom>
              <a:ln w="38100">
                <a:solidFill>
                  <a:schemeClr val="tx1"/>
                </a:solidFill>
              </a:ln>
            </p:spPr>
          </p:pic>
          <p:sp>
            <p:nvSpPr>
              <p:cNvPr id="92" name="TextBox 91"/>
              <p:cNvSpPr txBox="1"/>
              <p:nvPr/>
            </p:nvSpPr>
            <p:spPr>
              <a:xfrm>
                <a:off x="11187378" y="2825277"/>
                <a:ext cx="679312" cy="221923"/>
              </a:xfrm>
              <a:prstGeom prst="rect">
                <a:avLst/>
              </a:prstGeom>
              <a:solidFill>
                <a:schemeClr val="tx1"/>
              </a:solidFill>
              <a:ln w="38100">
                <a:solidFill>
                  <a:schemeClr val="tx1"/>
                </a:solidFill>
              </a:ln>
            </p:spPr>
            <p:txBody>
              <a:bodyPr wrap="square" rtlCol="0">
                <a:spAutoFit/>
              </a:bodyPr>
              <a:lstStyle/>
              <a:p>
                <a:r>
                  <a:rPr lang="en-US" sz="1000" dirty="0" err="1">
                    <a:solidFill>
                      <a:srgbClr val="FFFF00"/>
                    </a:solidFill>
                  </a:rPr>
                  <a:t>Brightfield</a:t>
                </a:r>
                <a:endParaRPr lang="en-US" sz="1000" dirty="0">
                  <a:solidFill>
                    <a:srgbClr val="FFFF00"/>
                  </a:solidFill>
                </a:endParaRPr>
              </a:p>
            </p:txBody>
          </p:sp>
          <p:sp>
            <p:nvSpPr>
              <p:cNvPr id="93" name="TextBox 92"/>
              <p:cNvSpPr txBox="1"/>
              <p:nvPr/>
            </p:nvSpPr>
            <p:spPr>
              <a:xfrm>
                <a:off x="11162329" y="4078864"/>
                <a:ext cx="733120" cy="360625"/>
              </a:xfrm>
              <a:prstGeom prst="rect">
                <a:avLst/>
              </a:prstGeom>
              <a:solidFill>
                <a:schemeClr val="tx1"/>
              </a:solidFill>
              <a:ln w="38100">
                <a:solidFill>
                  <a:schemeClr val="tx1"/>
                </a:solidFill>
              </a:ln>
            </p:spPr>
            <p:txBody>
              <a:bodyPr wrap="square" rtlCol="0">
                <a:spAutoFit/>
              </a:bodyPr>
              <a:lstStyle/>
              <a:p>
                <a:pPr algn="ctr"/>
                <a:r>
                  <a:rPr lang="en-US" sz="1000" dirty="0">
                    <a:solidFill>
                      <a:srgbClr val="FFFF00"/>
                    </a:solidFill>
                  </a:rPr>
                  <a:t>DPC Left/Right</a:t>
                </a:r>
              </a:p>
            </p:txBody>
          </p:sp>
        </p:grpSp>
        <p:sp>
          <p:nvSpPr>
            <p:cNvPr id="89" name="TextBox 88"/>
            <p:cNvSpPr txBox="1"/>
            <p:nvPr/>
          </p:nvSpPr>
          <p:spPr>
            <a:xfrm>
              <a:off x="6752023" y="3498685"/>
              <a:ext cx="795631" cy="251564"/>
            </a:xfrm>
            <a:prstGeom prst="rect">
              <a:avLst/>
            </a:prstGeom>
            <a:solidFill>
              <a:schemeClr val="tx1"/>
            </a:solidFill>
            <a:ln w="38100">
              <a:solidFill>
                <a:schemeClr val="tx1"/>
              </a:solidFill>
            </a:ln>
          </p:spPr>
          <p:txBody>
            <a:bodyPr wrap="square" rtlCol="0">
              <a:spAutoFit/>
            </a:bodyPr>
            <a:lstStyle/>
            <a:p>
              <a:r>
                <a:rPr lang="en-US" sz="1000" dirty="0" err="1">
                  <a:solidFill>
                    <a:srgbClr val="FFFF00"/>
                  </a:solidFill>
                </a:rPr>
                <a:t>Darkfield</a:t>
              </a:r>
              <a:endParaRPr lang="en-US" sz="1000" dirty="0">
                <a:solidFill>
                  <a:srgbClr val="FFFF00"/>
                </a:solidFill>
              </a:endParaRPr>
            </a:p>
          </p:txBody>
        </p:sp>
        <p:sp>
          <p:nvSpPr>
            <p:cNvPr id="90" name="TextBox 89"/>
            <p:cNvSpPr txBox="1"/>
            <p:nvPr/>
          </p:nvSpPr>
          <p:spPr>
            <a:xfrm>
              <a:off x="6649438" y="4925759"/>
              <a:ext cx="907730" cy="408792"/>
            </a:xfrm>
            <a:prstGeom prst="rect">
              <a:avLst/>
            </a:prstGeom>
            <a:solidFill>
              <a:schemeClr val="tx1"/>
            </a:solidFill>
            <a:ln w="38100">
              <a:solidFill>
                <a:schemeClr val="tx1"/>
              </a:solidFill>
            </a:ln>
          </p:spPr>
          <p:txBody>
            <a:bodyPr wrap="square" rtlCol="0">
              <a:spAutoFit/>
            </a:bodyPr>
            <a:lstStyle/>
            <a:p>
              <a:pPr algn="ctr"/>
              <a:r>
                <a:rPr lang="en-US" sz="1000" dirty="0">
                  <a:solidFill>
                    <a:srgbClr val="FFFF00"/>
                  </a:solidFill>
                </a:rPr>
                <a:t>DPC Top/Bottom</a:t>
              </a:r>
            </a:p>
          </p:txBody>
        </p:sp>
      </p:grpSp>
    </p:spTree>
    <p:extLst>
      <p:ext uri="{BB962C8B-B14F-4D97-AF65-F5344CB8AC3E}">
        <p14:creationId xmlns:p14="http://schemas.microsoft.com/office/powerpoint/2010/main" val="199818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flipH="1">
            <a:off x="3708563" y="448437"/>
            <a:ext cx="2448" cy="11000232"/>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398362" y="442211"/>
            <a:ext cx="3584" cy="11000232"/>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560986" y="448437"/>
            <a:ext cx="0" cy="11000232"/>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436696" y="7021903"/>
            <a:ext cx="7764636" cy="4429719"/>
          </a:xfrm>
          <a:prstGeom prst="rect">
            <a:avLst/>
          </a:prstGeom>
          <a:solidFill>
            <a:schemeClr val="accent6">
              <a:lumMod val="20000"/>
              <a:lumOff val="80000"/>
              <a:alpha val="33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pic>
        <p:nvPicPr>
          <p:cNvPr id="83"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2421" t="69175" r="31654" b="16438"/>
          <a:stretch/>
        </p:blipFill>
        <p:spPr>
          <a:xfrm>
            <a:off x="1904491" y="7054869"/>
            <a:ext cx="3597494" cy="1410689"/>
          </a:xfrm>
          <a:prstGeom prst="rect">
            <a:avLst/>
          </a:prstGeom>
        </p:spPr>
      </p:pic>
      <p:sp>
        <p:nvSpPr>
          <p:cNvPr id="10" name="Rectangle 9"/>
          <p:cNvSpPr/>
          <p:nvPr/>
        </p:nvSpPr>
        <p:spPr>
          <a:xfrm>
            <a:off x="1436694" y="441791"/>
            <a:ext cx="7764637" cy="627956"/>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436694" y="1104681"/>
            <a:ext cx="7764637" cy="2951240"/>
          </a:xfrm>
          <a:prstGeom prst="rect">
            <a:avLst/>
          </a:prstGeom>
          <a:solidFill>
            <a:schemeClr val="accent4">
              <a:lumMod val="20000"/>
              <a:lumOff val="80000"/>
              <a:alpha val="33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67" name="Rectangle 66"/>
          <p:cNvSpPr/>
          <p:nvPr/>
        </p:nvSpPr>
        <p:spPr>
          <a:xfrm>
            <a:off x="9939527" y="3289290"/>
            <a:ext cx="3079535" cy="5909310"/>
          </a:xfrm>
          <a:prstGeom prst="rect">
            <a:avLst/>
          </a:prstGeom>
        </p:spPr>
        <p:txBody>
          <a:bodyPr wrap="square">
            <a:spAutoFit/>
          </a:bodyPr>
          <a:lstStyle/>
          <a:p>
            <a:r>
              <a:rPr lang="en-US" dirty="0"/>
              <a:t>Figure 4</a:t>
            </a:r>
            <a:r>
              <a:rPr lang="en-US" dirty="0" smtClean="0"/>
              <a:t> – Comparison with Standard Microscope</a:t>
            </a:r>
          </a:p>
          <a:p>
            <a:r>
              <a:rPr lang="en-US" dirty="0"/>
              <a:t>-</a:t>
            </a:r>
            <a:r>
              <a:rPr lang="en-US" dirty="0" smtClean="0"/>
              <a:t>Computational CellScope acquires </a:t>
            </a:r>
            <a:r>
              <a:rPr lang="en-US" dirty="0" err="1" smtClean="0"/>
              <a:t>brightfield</a:t>
            </a:r>
            <a:r>
              <a:rPr lang="en-US" dirty="0" smtClean="0"/>
              <a:t> and </a:t>
            </a:r>
            <a:r>
              <a:rPr lang="en-US" dirty="0" err="1" smtClean="0"/>
              <a:t>darkfield</a:t>
            </a:r>
            <a:r>
              <a:rPr lang="en-US" dirty="0" smtClean="0"/>
              <a:t> images of similar quality to a standard upright microscope without the use of hardware inserts. Additionally, it enables phase imaging using Differential Phase Contrast, which contains similar information to standard phase contrast imaging, and can be inverted to obtain quantitative phase of the sample. The different color shades are caused by the relative hue of the halogen lamp vs. the LEDs.</a:t>
            </a:r>
          </a:p>
          <a:p>
            <a:endParaRPr lang="en-US" dirty="0"/>
          </a:p>
        </p:txBody>
      </p:sp>
      <p:sp>
        <p:nvSpPr>
          <p:cNvPr id="6" name="TextBox 5"/>
          <p:cNvSpPr txBox="1"/>
          <p:nvPr/>
        </p:nvSpPr>
        <p:spPr>
          <a:xfrm>
            <a:off x="1856345" y="550054"/>
            <a:ext cx="1854666" cy="461665"/>
          </a:xfrm>
          <a:prstGeom prst="rect">
            <a:avLst/>
          </a:prstGeom>
          <a:noFill/>
        </p:spPr>
        <p:txBody>
          <a:bodyPr wrap="square" rtlCol="0">
            <a:spAutoFit/>
          </a:bodyPr>
          <a:lstStyle/>
          <a:p>
            <a:pPr algn="ctr"/>
            <a:r>
              <a:rPr lang="en-US" sz="1200" b="1" dirty="0"/>
              <a:t>4x</a:t>
            </a:r>
          </a:p>
          <a:p>
            <a:pPr algn="ctr"/>
            <a:r>
              <a:rPr lang="en-US" sz="1200" dirty="0"/>
              <a:t>Spider Head</a:t>
            </a:r>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flipV="1">
            <a:off x="1927856" y="1160973"/>
            <a:ext cx="1714500" cy="137160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7858" y="2623226"/>
            <a:ext cx="1711647" cy="1371600"/>
          </a:xfrm>
          <a:prstGeom prst="rect">
            <a:avLst/>
          </a:prstGeom>
        </p:spPr>
      </p:pic>
      <p:sp>
        <p:nvSpPr>
          <p:cNvPr id="90" name="Rectangle 89"/>
          <p:cNvSpPr/>
          <p:nvPr/>
        </p:nvSpPr>
        <p:spPr>
          <a:xfrm>
            <a:off x="1436694" y="4081984"/>
            <a:ext cx="7764637" cy="2909145"/>
          </a:xfrm>
          <a:prstGeom prst="rect">
            <a:avLst/>
          </a:prstGeom>
          <a:solidFill>
            <a:schemeClr val="accent5">
              <a:lumMod val="20000"/>
              <a:lumOff val="80000"/>
              <a:alpha val="33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pic>
        <p:nvPicPr>
          <p:cNvPr id="43" name="Picture 42"/>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flipV="1">
            <a:off x="1927856" y="4132811"/>
            <a:ext cx="1714500" cy="1371600"/>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7856" y="5587243"/>
            <a:ext cx="1711647" cy="1371600"/>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81093" y="1160973"/>
            <a:ext cx="1714500" cy="1371600"/>
          </a:xfrm>
          <a:prstGeom prst="rect">
            <a:avLst/>
          </a:prstGeom>
        </p:spPr>
      </p:pic>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82523" y="2620566"/>
            <a:ext cx="1711647" cy="1371600"/>
          </a:xfrm>
          <a:prstGeom prst="rect">
            <a:avLst/>
          </a:prstGeom>
        </p:spPr>
      </p:pic>
      <p:pic>
        <p:nvPicPr>
          <p:cNvPr id="57" name="Picture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82521" y="4131364"/>
            <a:ext cx="1714500" cy="1371600"/>
          </a:xfrm>
          <a:prstGeom prst="rect">
            <a:avLst/>
          </a:prstGeom>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8619" y="5594863"/>
            <a:ext cx="1711647" cy="1371600"/>
          </a:xfrm>
          <a:prstGeom prst="rect">
            <a:avLst/>
          </a:prstGeom>
        </p:spPr>
      </p:pic>
      <p:pic>
        <p:nvPicPr>
          <p:cNvPr id="70" name="Picture 6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32494" y="2620305"/>
            <a:ext cx="1711647" cy="1371600"/>
          </a:xfrm>
          <a:prstGeom prst="rect">
            <a:avLst/>
          </a:prstGeom>
        </p:spPr>
      </p:pic>
      <p:pic>
        <p:nvPicPr>
          <p:cNvPr id="71" name="Picture 7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37185" y="4130729"/>
            <a:ext cx="1714500" cy="1371600"/>
          </a:xfrm>
          <a:prstGeom prst="rect">
            <a:avLst/>
          </a:prstGeom>
        </p:spPr>
      </p:pic>
      <p:pic>
        <p:nvPicPr>
          <p:cNvPr id="72" name="Picture 71"/>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l="30020" t="44552" r="34783" b="34445"/>
          <a:stretch/>
        </p:blipFill>
        <p:spPr>
          <a:xfrm>
            <a:off x="5632492" y="5581867"/>
            <a:ext cx="1719072" cy="1367771"/>
          </a:xfrm>
          <a:prstGeom prst="rect">
            <a:avLst/>
          </a:prstGeom>
        </p:spPr>
      </p:pic>
      <p:pic>
        <p:nvPicPr>
          <p:cNvPr id="74" name="Picture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31090" y="8553466"/>
            <a:ext cx="1711647" cy="1371600"/>
          </a:xfrm>
          <a:prstGeom prst="rect">
            <a:avLst/>
          </a:prstGeom>
        </p:spPr>
      </p:pic>
      <p:sp>
        <p:nvSpPr>
          <p:cNvPr id="75" name="TextBox 74"/>
          <p:cNvSpPr txBox="1"/>
          <p:nvPr/>
        </p:nvSpPr>
        <p:spPr>
          <a:xfrm>
            <a:off x="3855918" y="544740"/>
            <a:ext cx="1564852" cy="461665"/>
          </a:xfrm>
          <a:prstGeom prst="rect">
            <a:avLst/>
          </a:prstGeom>
          <a:noFill/>
        </p:spPr>
        <p:txBody>
          <a:bodyPr wrap="none" rtlCol="0">
            <a:spAutoFit/>
          </a:bodyPr>
          <a:lstStyle/>
          <a:p>
            <a:pPr algn="ctr"/>
            <a:r>
              <a:rPr lang="en-US" sz="1200" b="1" dirty="0"/>
              <a:t>10x</a:t>
            </a:r>
          </a:p>
          <a:p>
            <a:pPr algn="ctr"/>
            <a:r>
              <a:rPr lang="en-US" sz="1200" i="1" dirty="0"/>
              <a:t>Drosophila </a:t>
            </a:r>
            <a:r>
              <a:rPr lang="en-US" sz="1200" dirty="0"/>
              <a:t>Embryos</a:t>
            </a:r>
          </a:p>
        </p:txBody>
      </p:sp>
      <p:sp>
        <p:nvSpPr>
          <p:cNvPr id="76" name="TextBox 75"/>
          <p:cNvSpPr txBox="1"/>
          <p:nvPr/>
        </p:nvSpPr>
        <p:spPr>
          <a:xfrm>
            <a:off x="5615592" y="440239"/>
            <a:ext cx="1782770" cy="646331"/>
          </a:xfrm>
          <a:prstGeom prst="rect">
            <a:avLst/>
          </a:prstGeom>
          <a:noFill/>
        </p:spPr>
        <p:txBody>
          <a:bodyPr wrap="square" rtlCol="0">
            <a:spAutoFit/>
          </a:bodyPr>
          <a:lstStyle/>
          <a:p>
            <a:pPr algn="ctr"/>
            <a:r>
              <a:rPr lang="en-US" sz="1200" b="1" dirty="0"/>
              <a:t>20x</a:t>
            </a:r>
          </a:p>
          <a:p>
            <a:pPr algn="ctr"/>
            <a:r>
              <a:rPr lang="en-US" sz="1200" dirty="0" smtClean="0"/>
              <a:t>Human </a:t>
            </a:r>
            <a:r>
              <a:rPr lang="en-US" sz="1200" dirty="0"/>
              <a:t>Blood and </a:t>
            </a:r>
            <a:r>
              <a:rPr lang="en-US" sz="1200" dirty="0" smtClean="0"/>
              <a:t>Bacteria (Stained)</a:t>
            </a:r>
            <a:endParaRPr lang="en-US" sz="1200" dirty="0"/>
          </a:p>
        </p:txBody>
      </p:sp>
      <p:sp>
        <p:nvSpPr>
          <p:cNvPr id="77" name="TextBox 76"/>
          <p:cNvSpPr txBox="1"/>
          <p:nvPr/>
        </p:nvSpPr>
        <p:spPr>
          <a:xfrm rot="16200000">
            <a:off x="969037" y="4674124"/>
            <a:ext cx="1461282" cy="276999"/>
          </a:xfrm>
          <a:prstGeom prst="rect">
            <a:avLst/>
          </a:prstGeom>
          <a:noFill/>
        </p:spPr>
        <p:txBody>
          <a:bodyPr wrap="square" rtlCol="0">
            <a:spAutoFit/>
          </a:bodyPr>
          <a:lstStyle/>
          <a:p>
            <a:pPr algn="ctr"/>
            <a:r>
              <a:rPr lang="en-US" sz="1200" b="1" dirty="0"/>
              <a:t>Nikon TE300</a:t>
            </a:r>
          </a:p>
        </p:txBody>
      </p:sp>
      <p:sp>
        <p:nvSpPr>
          <p:cNvPr id="81" name="TextBox 80"/>
          <p:cNvSpPr txBox="1"/>
          <p:nvPr/>
        </p:nvSpPr>
        <p:spPr>
          <a:xfrm rot="16200000">
            <a:off x="1067898" y="6042216"/>
            <a:ext cx="1263487" cy="461665"/>
          </a:xfrm>
          <a:prstGeom prst="rect">
            <a:avLst/>
          </a:prstGeom>
          <a:noFill/>
        </p:spPr>
        <p:txBody>
          <a:bodyPr wrap="none" rtlCol="0">
            <a:spAutoFit/>
          </a:bodyPr>
          <a:lstStyle/>
          <a:p>
            <a:pPr algn="ctr"/>
            <a:r>
              <a:rPr lang="en-US" sz="1200" b="1" dirty="0"/>
              <a:t>Computational</a:t>
            </a:r>
          </a:p>
          <a:p>
            <a:pPr algn="ctr"/>
            <a:r>
              <a:rPr lang="en-US" sz="1200" b="1" dirty="0"/>
              <a:t>CellScope</a:t>
            </a:r>
          </a:p>
        </p:txBody>
      </p:sp>
      <p:sp>
        <p:nvSpPr>
          <p:cNvPr id="86" name="TextBox 85"/>
          <p:cNvSpPr txBox="1"/>
          <p:nvPr/>
        </p:nvSpPr>
        <p:spPr>
          <a:xfrm rot="16200000">
            <a:off x="1009743" y="1706116"/>
            <a:ext cx="1367284" cy="276999"/>
          </a:xfrm>
          <a:prstGeom prst="rect">
            <a:avLst/>
          </a:prstGeom>
          <a:noFill/>
        </p:spPr>
        <p:txBody>
          <a:bodyPr wrap="square" rtlCol="0">
            <a:spAutoFit/>
          </a:bodyPr>
          <a:lstStyle/>
          <a:p>
            <a:pPr algn="ctr"/>
            <a:r>
              <a:rPr lang="en-US" sz="1200" b="1" dirty="0"/>
              <a:t>Nikon TE300</a:t>
            </a:r>
          </a:p>
        </p:txBody>
      </p:sp>
      <p:sp>
        <p:nvSpPr>
          <p:cNvPr id="87" name="TextBox 86"/>
          <p:cNvSpPr txBox="1"/>
          <p:nvPr/>
        </p:nvSpPr>
        <p:spPr>
          <a:xfrm rot="16200000">
            <a:off x="1061605" y="3055786"/>
            <a:ext cx="1263487" cy="461665"/>
          </a:xfrm>
          <a:prstGeom prst="rect">
            <a:avLst/>
          </a:prstGeom>
          <a:noFill/>
        </p:spPr>
        <p:txBody>
          <a:bodyPr wrap="none" rtlCol="0">
            <a:spAutoFit/>
          </a:bodyPr>
          <a:lstStyle/>
          <a:p>
            <a:pPr algn="ctr"/>
            <a:r>
              <a:rPr lang="en-US" sz="1200" b="1" dirty="0"/>
              <a:t>Computational</a:t>
            </a:r>
          </a:p>
          <a:p>
            <a:pPr algn="ctr"/>
            <a:r>
              <a:rPr lang="en-US" sz="1200" b="1" dirty="0"/>
              <a:t>CellScope</a:t>
            </a:r>
          </a:p>
        </p:txBody>
      </p:sp>
      <p:cxnSp>
        <p:nvCxnSpPr>
          <p:cNvPr id="30" name="Straight Connector 29"/>
          <p:cNvCxnSpPr>
            <a:stCxn id="20" idx="3"/>
          </p:cNvCxnSpPr>
          <p:nvPr/>
        </p:nvCxnSpPr>
        <p:spPr>
          <a:xfrm flipH="1">
            <a:off x="1147891" y="2580301"/>
            <a:ext cx="8053440" cy="6207"/>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1139351" y="7510546"/>
            <a:ext cx="1107997" cy="461665"/>
          </a:xfrm>
          <a:prstGeom prst="rect">
            <a:avLst/>
          </a:prstGeom>
          <a:noFill/>
        </p:spPr>
        <p:txBody>
          <a:bodyPr wrap="none" rtlCol="0">
            <a:spAutoFit/>
          </a:bodyPr>
          <a:lstStyle/>
          <a:p>
            <a:pPr algn="ctr"/>
            <a:r>
              <a:rPr lang="en-US" sz="1200" b="1" dirty="0"/>
              <a:t>Nikon TE300</a:t>
            </a:r>
          </a:p>
          <a:p>
            <a:pPr algn="ctr"/>
            <a:r>
              <a:rPr lang="en-US" sz="1100" b="1" dirty="0"/>
              <a:t>(DIC)</a:t>
            </a:r>
          </a:p>
        </p:txBody>
      </p:sp>
      <p:sp>
        <p:nvSpPr>
          <p:cNvPr id="89" name="TextBox 88"/>
          <p:cNvSpPr txBox="1"/>
          <p:nvPr/>
        </p:nvSpPr>
        <p:spPr>
          <a:xfrm rot="16200000">
            <a:off x="1020729" y="9017592"/>
            <a:ext cx="1345241" cy="446276"/>
          </a:xfrm>
          <a:prstGeom prst="rect">
            <a:avLst/>
          </a:prstGeom>
          <a:noFill/>
        </p:spPr>
        <p:txBody>
          <a:bodyPr wrap="none" rtlCol="0">
            <a:spAutoFit/>
          </a:bodyPr>
          <a:lstStyle/>
          <a:p>
            <a:pPr algn="ctr"/>
            <a:r>
              <a:rPr lang="en-US" sz="1200" b="1" dirty="0"/>
              <a:t>Computational</a:t>
            </a:r>
          </a:p>
          <a:p>
            <a:pPr algn="ctr"/>
            <a:r>
              <a:rPr lang="en-US" sz="1100" b="1" dirty="0" smtClean="0"/>
              <a:t>CellScope </a:t>
            </a:r>
            <a:r>
              <a:rPr lang="en-US" sz="1100" b="1" dirty="0"/>
              <a:t>(DPC)</a:t>
            </a:r>
          </a:p>
        </p:txBody>
      </p:sp>
      <p:cxnSp>
        <p:nvCxnSpPr>
          <p:cNvPr id="37" name="Straight Connector 36"/>
          <p:cNvCxnSpPr>
            <a:endCxn id="90" idx="3"/>
          </p:cNvCxnSpPr>
          <p:nvPr/>
        </p:nvCxnSpPr>
        <p:spPr>
          <a:xfrm flipV="1">
            <a:off x="1472840" y="5536557"/>
            <a:ext cx="7728491" cy="11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475156" y="8479116"/>
            <a:ext cx="772617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89834" y="2411824"/>
            <a:ext cx="1302793" cy="400110"/>
          </a:xfrm>
          <a:prstGeom prst="rect">
            <a:avLst/>
          </a:prstGeom>
          <a:ln w="28575"/>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2000" b="1" dirty="0" err="1"/>
              <a:t>Brightfield</a:t>
            </a:r>
            <a:endParaRPr lang="en-US" sz="2000" b="1" dirty="0"/>
          </a:p>
        </p:txBody>
      </p:sp>
      <p:sp>
        <p:nvSpPr>
          <p:cNvPr id="84" name="TextBox 83"/>
          <p:cNvSpPr txBox="1"/>
          <p:nvPr/>
        </p:nvSpPr>
        <p:spPr>
          <a:xfrm rot="16200000">
            <a:off x="654317" y="5343210"/>
            <a:ext cx="1162498" cy="40011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err="1"/>
              <a:t>Darkfield</a:t>
            </a:r>
            <a:endParaRPr lang="en-US" sz="2000" b="1" dirty="0"/>
          </a:p>
        </p:txBody>
      </p:sp>
      <p:pic>
        <p:nvPicPr>
          <p:cNvPr id="16" name="Picture 15"/>
          <p:cNvPicPr>
            <a:picLocks noChangeAspect="1"/>
          </p:cNvPicPr>
          <p:nvPr/>
        </p:nvPicPr>
        <p:blipFill rotWithShape="1">
          <a:blip r:embed="rId19" cstate="print">
            <a:extLst>
              <a:ext uri="{28A0092B-C50C-407E-A947-70E740481C1C}">
                <a14:useLocalDpi xmlns:a14="http://schemas.microsoft.com/office/drawing/2010/main" val="0"/>
              </a:ext>
            </a:extLst>
          </a:blip>
          <a:srcRect r="38376" b="38107"/>
          <a:stretch/>
        </p:blipFill>
        <p:spPr>
          <a:xfrm>
            <a:off x="5635732" y="1161149"/>
            <a:ext cx="1704132" cy="1369267"/>
          </a:xfrm>
          <a:prstGeom prst="rect">
            <a:avLst/>
          </a:prstGeom>
        </p:spPr>
      </p:pic>
      <p:grpSp>
        <p:nvGrpSpPr>
          <p:cNvPr id="35" name="Group 34"/>
          <p:cNvGrpSpPr/>
          <p:nvPr/>
        </p:nvGrpSpPr>
        <p:grpSpPr>
          <a:xfrm>
            <a:off x="1871822" y="2168614"/>
            <a:ext cx="655949" cy="324272"/>
            <a:chOff x="1871821" y="1711414"/>
            <a:chExt cx="655949" cy="324272"/>
          </a:xfrm>
        </p:grpSpPr>
        <p:sp>
          <p:nvSpPr>
            <p:cNvPr id="51" name="TextBox 50"/>
            <p:cNvSpPr txBox="1"/>
            <p:nvPr/>
          </p:nvSpPr>
          <p:spPr>
            <a:xfrm>
              <a:off x="1871821" y="1711414"/>
              <a:ext cx="655949" cy="276999"/>
            </a:xfrm>
            <a:prstGeom prst="rect">
              <a:avLst/>
            </a:prstGeom>
            <a:noFill/>
          </p:spPr>
          <p:txBody>
            <a:bodyPr wrap="none" rtlCol="0">
              <a:spAutoFit/>
            </a:bodyPr>
            <a:lstStyle/>
            <a:p>
              <a:r>
                <a:rPr lang="en-US" sz="1200" dirty="0"/>
                <a:t>100µm</a:t>
              </a:r>
            </a:p>
          </p:txBody>
        </p:sp>
        <p:sp>
          <p:nvSpPr>
            <p:cNvPr id="53" name="Rectangle 52"/>
            <p:cNvSpPr/>
            <p:nvPr/>
          </p:nvSpPr>
          <p:spPr>
            <a:xfrm>
              <a:off x="1978514" y="1977778"/>
              <a:ext cx="19202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4" name="Group 33"/>
          <p:cNvGrpSpPr/>
          <p:nvPr/>
        </p:nvGrpSpPr>
        <p:grpSpPr>
          <a:xfrm>
            <a:off x="3694987" y="2159403"/>
            <a:ext cx="710197" cy="324272"/>
            <a:chOff x="3694986" y="1702203"/>
            <a:chExt cx="710197" cy="324272"/>
          </a:xfrm>
        </p:grpSpPr>
        <p:sp>
          <p:nvSpPr>
            <p:cNvPr id="56" name="TextBox 55"/>
            <p:cNvSpPr txBox="1"/>
            <p:nvPr/>
          </p:nvSpPr>
          <p:spPr>
            <a:xfrm>
              <a:off x="3694986" y="1702203"/>
              <a:ext cx="655949" cy="276999"/>
            </a:xfrm>
            <a:prstGeom prst="rect">
              <a:avLst/>
            </a:prstGeom>
            <a:noFill/>
          </p:spPr>
          <p:txBody>
            <a:bodyPr wrap="none" rtlCol="0">
              <a:spAutoFit/>
            </a:bodyPr>
            <a:lstStyle/>
            <a:p>
              <a:r>
                <a:rPr lang="en-US" sz="1200" dirty="0"/>
                <a:t>100µm</a:t>
              </a:r>
            </a:p>
          </p:txBody>
        </p:sp>
        <p:sp>
          <p:nvSpPr>
            <p:cNvPr id="58" name="Rectangle 57"/>
            <p:cNvSpPr/>
            <p:nvPr/>
          </p:nvSpPr>
          <p:spPr>
            <a:xfrm>
              <a:off x="3801679" y="1968567"/>
              <a:ext cx="60350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p:cNvGrpSpPr/>
          <p:nvPr/>
        </p:nvGrpSpPr>
        <p:grpSpPr>
          <a:xfrm>
            <a:off x="5563246" y="2134042"/>
            <a:ext cx="710197" cy="324272"/>
            <a:chOff x="5563245" y="1676842"/>
            <a:chExt cx="710197" cy="324272"/>
          </a:xfrm>
        </p:grpSpPr>
        <p:sp>
          <p:nvSpPr>
            <p:cNvPr id="62" name="TextBox 61"/>
            <p:cNvSpPr txBox="1"/>
            <p:nvPr/>
          </p:nvSpPr>
          <p:spPr>
            <a:xfrm>
              <a:off x="5563245" y="1676842"/>
              <a:ext cx="579005"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rPr>
                <a:t>50µm</a:t>
              </a:r>
            </a:p>
          </p:txBody>
        </p:sp>
        <p:sp>
          <p:nvSpPr>
            <p:cNvPr id="63" name="Rectangle 62"/>
            <p:cNvSpPr/>
            <p:nvPr/>
          </p:nvSpPr>
          <p:spPr>
            <a:xfrm>
              <a:off x="5669938" y="1943206"/>
              <a:ext cx="60350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4" name="TextBox 63"/>
          <p:cNvSpPr txBox="1"/>
          <p:nvPr/>
        </p:nvSpPr>
        <p:spPr>
          <a:xfrm>
            <a:off x="1901444" y="3617071"/>
            <a:ext cx="655949" cy="276999"/>
          </a:xfrm>
          <a:prstGeom prst="rect">
            <a:avLst/>
          </a:prstGeom>
          <a:noFill/>
        </p:spPr>
        <p:txBody>
          <a:bodyPr wrap="none" rtlCol="0">
            <a:spAutoFit/>
          </a:bodyPr>
          <a:lstStyle/>
          <a:p>
            <a:r>
              <a:rPr lang="en-US" sz="1200" dirty="0"/>
              <a:t>100µm</a:t>
            </a:r>
          </a:p>
        </p:txBody>
      </p:sp>
      <p:sp>
        <p:nvSpPr>
          <p:cNvPr id="65" name="Rectangle 64"/>
          <p:cNvSpPr/>
          <p:nvPr/>
        </p:nvSpPr>
        <p:spPr>
          <a:xfrm>
            <a:off x="2008135" y="3883433"/>
            <a:ext cx="19202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p:cNvGrpSpPr/>
          <p:nvPr/>
        </p:nvGrpSpPr>
        <p:grpSpPr>
          <a:xfrm>
            <a:off x="3708565" y="3625366"/>
            <a:ext cx="710197" cy="324272"/>
            <a:chOff x="3708564" y="3168166"/>
            <a:chExt cx="710197" cy="324272"/>
          </a:xfrm>
        </p:grpSpPr>
        <p:sp>
          <p:nvSpPr>
            <p:cNvPr id="68" name="TextBox 67"/>
            <p:cNvSpPr txBox="1"/>
            <p:nvPr/>
          </p:nvSpPr>
          <p:spPr>
            <a:xfrm>
              <a:off x="3708564" y="3168166"/>
              <a:ext cx="655949" cy="276999"/>
            </a:xfrm>
            <a:prstGeom prst="rect">
              <a:avLst/>
            </a:prstGeom>
            <a:noFill/>
          </p:spPr>
          <p:txBody>
            <a:bodyPr wrap="none" rtlCol="0">
              <a:spAutoFit/>
            </a:bodyPr>
            <a:lstStyle/>
            <a:p>
              <a:r>
                <a:rPr lang="en-US" sz="1200" dirty="0"/>
                <a:t>100µm</a:t>
              </a:r>
            </a:p>
          </p:txBody>
        </p:sp>
        <p:sp>
          <p:nvSpPr>
            <p:cNvPr id="73" name="Rectangle 72"/>
            <p:cNvSpPr/>
            <p:nvPr/>
          </p:nvSpPr>
          <p:spPr>
            <a:xfrm>
              <a:off x="3815257" y="3434530"/>
              <a:ext cx="60350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8" name="Group 27"/>
          <p:cNvGrpSpPr/>
          <p:nvPr/>
        </p:nvGrpSpPr>
        <p:grpSpPr>
          <a:xfrm>
            <a:off x="5560987" y="3639183"/>
            <a:ext cx="710197" cy="324272"/>
            <a:chOff x="5560986" y="3181983"/>
            <a:chExt cx="710197" cy="324272"/>
          </a:xfrm>
        </p:grpSpPr>
        <p:sp>
          <p:nvSpPr>
            <p:cNvPr id="79" name="TextBox 78"/>
            <p:cNvSpPr txBox="1"/>
            <p:nvPr/>
          </p:nvSpPr>
          <p:spPr>
            <a:xfrm>
              <a:off x="5560986" y="3181983"/>
              <a:ext cx="579005"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rPr>
                <a:t>50µm</a:t>
              </a:r>
            </a:p>
          </p:txBody>
        </p:sp>
        <p:sp>
          <p:nvSpPr>
            <p:cNvPr id="80" name="Rectangle 79"/>
            <p:cNvSpPr/>
            <p:nvPr/>
          </p:nvSpPr>
          <p:spPr>
            <a:xfrm>
              <a:off x="5667679" y="3448347"/>
              <a:ext cx="603504"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 name="TextBox 81"/>
          <p:cNvSpPr txBox="1"/>
          <p:nvPr/>
        </p:nvSpPr>
        <p:spPr>
          <a:xfrm>
            <a:off x="7418561" y="444079"/>
            <a:ext cx="1782770" cy="646331"/>
          </a:xfrm>
          <a:prstGeom prst="rect">
            <a:avLst/>
          </a:prstGeom>
          <a:noFill/>
        </p:spPr>
        <p:txBody>
          <a:bodyPr wrap="square" rtlCol="0">
            <a:spAutoFit/>
          </a:bodyPr>
          <a:lstStyle/>
          <a:p>
            <a:pPr algn="ctr"/>
            <a:r>
              <a:rPr lang="en-US" sz="1200" b="1" dirty="0" smtClean="0"/>
              <a:t>20x</a:t>
            </a:r>
            <a:endParaRPr lang="en-US" sz="1200" b="1" dirty="0"/>
          </a:p>
          <a:p>
            <a:pPr algn="ctr"/>
            <a:r>
              <a:rPr lang="en-US" sz="1200" dirty="0" smtClean="0"/>
              <a:t>MCF10A Cells </a:t>
            </a:r>
          </a:p>
          <a:p>
            <a:pPr algn="ctr"/>
            <a:r>
              <a:rPr lang="en-US" sz="1200" dirty="0" smtClean="0"/>
              <a:t>(Fixed, Unstained)</a:t>
            </a:r>
            <a:endParaRPr lang="en-US" sz="1200" dirty="0"/>
          </a:p>
        </p:txBody>
      </p:sp>
      <p:pic>
        <p:nvPicPr>
          <p:cNvPr id="13" name="Picture 12"/>
          <p:cNvPicPr>
            <a:picLocks noChangeAspect="1"/>
          </p:cNvPicPr>
          <p:nvPr/>
        </p:nvPicPr>
        <p:blipFill>
          <a:blip r:embed="rId20"/>
          <a:stretch>
            <a:fillRect/>
          </a:stretch>
        </p:blipFill>
        <p:spPr>
          <a:xfrm>
            <a:off x="5615613" y="7049245"/>
            <a:ext cx="1725144" cy="1420348"/>
          </a:xfrm>
          <a:prstGeom prst="rect">
            <a:avLst/>
          </a:prstGeom>
        </p:spPr>
      </p:pic>
      <p:cxnSp>
        <p:nvCxnSpPr>
          <p:cNvPr id="22" name="Straight Connector 21"/>
          <p:cNvCxnSpPr/>
          <p:nvPr/>
        </p:nvCxnSpPr>
        <p:spPr>
          <a:xfrm>
            <a:off x="1442073" y="7032176"/>
            <a:ext cx="7765355" cy="0"/>
          </a:xfrm>
          <a:prstGeom prst="line">
            <a:avLst/>
          </a:prstGeom>
          <a:ln w="28575">
            <a:solidFill>
              <a:schemeClr val="accent6">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93" name="Straight Connector 92"/>
          <p:cNvCxnSpPr/>
          <p:nvPr/>
        </p:nvCxnSpPr>
        <p:spPr>
          <a:xfrm flipH="1" flipV="1">
            <a:off x="1436695" y="9968300"/>
            <a:ext cx="7764636" cy="4685"/>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801680" y="10031716"/>
            <a:ext cx="1701375" cy="1371600"/>
          </a:xfrm>
          <a:prstGeom prst="rect">
            <a:avLst/>
          </a:prstGeom>
        </p:spPr>
      </p:pic>
      <p:sp>
        <p:nvSpPr>
          <p:cNvPr id="94" name="TextBox 93"/>
          <p:cNvSpPr txBox="1"/>
          <p:nvPr/>
        </p:nvSpPr>
        <p:spPr>
          <a:xfrm rot="16200000">
            <a:off x="907631" y="10490942"/>
            <a:ext cx="1545616" cy="446276"/>
          </a:xfrm>
          <a:prstGeom prst="rect">
            <a:avLst/>
          </a:prstGeom>
          <a:noFill/>
        </p:spPr>
        <p:txBody>
          <a:bodyPr wrap="none" rtlCol="0">
            <a:spAutoFit/>
          </a:bodyPr>
          <a:lstStyle/>
          <a:p>
            <a:pPr algn="ctr"/>
            <a:r>
              <a:rPr lang="en-US" sz="1200" b="1" dirty="0"/>
              <a:t>Comp. CellScope</a:t>
            </a:r>
          </a:p>
          <a:p>
            <a:pPr algn="ctr"/>
            <a:r>
              <a:rPr lang="en-US" sz="1100" b="1" dirty="0"/>
              <a:t>(</a:t>
            </a:r>
            <a:r>
              <a:rPr lang="en-US" sz="1100" b="1" dirty="0" smtClean="0"/>
              <a:t>Quantitative </a:t>
            </a:r>
            <a:r>
              <a:rPr lang="en-US" sz="1100" b="1" dirty="0"/>
              <a:t>Phase)</a:t>
            </a:r>
          </a:p>
        </p:txBody>
      </p:sp>
      <p:pic>
        <p:nvPicPr>
          <p:cNvPr id="49" name="Picture 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47879" y="10023706"/>
            <a:ext cx="1701400" cy="1371600"/>
          </a:xfrm>
          <a:prstGeom prst="rect">
            <a:avLst/>
          </a:prstGeom>
        </p:spPr>
      </p:pic>
      <p:sp>
        <p:nvSpPr>
          <p:cNvPr id="85" name="TextBox 84"/>
          <p:cNvSpPr txBox="1"/>
          <p:nvPr/>
        </p:nvSpPr>
        <p:spPr>
          <a:xfrm rot="16200000">
            <a:off x="353726" y="9039211"/>
            <a:ext cx="1773562" cy="400110"/>
          </a:xfrm>
          <a:prstGeom prst="rect">
            <a:avLst/>
          </a:prstGeom>
          <a:ln w="28575">
            <a:solidFill>
              <a:srgbClr val="92D05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t>Phase Contrast</a:t>
            </a:r>
          </a:p>
        </p:txBody>
      </p:sp>
      <p:pic>
        <p:nvPicPr>
          <p:cNvPr id="15" name="Picture 1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36823" y="10023706"/>
            <a:ext cx="1703041" cy="1371600"/>
          </a:xfrm>
          <a:prstGeom prst="rect">
            <a:avLst/>
          </a:prstGeom>
        </p:spPr>
      </p:pic>
      <p:sp>
        <p:nvSpPr>
          <p:cNvPr id="100" name="TextBox 99"/>
          <p:cNvSpPr txBox="1"/>
          <p:nvPr/>
        </p:nvSpPr>
        <p:spPr>
          <a:xfrm>
            <a:off x="1932804" y="9986050"/>
            <a:ext cx="628698" cy="369332"/>
          </a:xfrm>
          <a:prstGeom prst="rect">
            <a:avLst/>
          </a:prstGeom>
          <a:noFill/>
        </p:spPr>
        <p:txBody>
          <a:bodyPr wrap="none" rtlCol="0">
            <a:spAutoFit/>
          </a:bodyPr>
          <a:lstStyle/>
          <a:p>
            <a:r>
              <a:rPr lang="en-US" sz="1400" dirty="0"/>
              <a:t>-</a:t>
            </a:r>
            <a:r>
              <a:rPr lang="en-US" b="1" dirty="0" smtClean="0">
                <a:solidFill>
                  <a:schemeClr val="bg1"/>
                </a:solidFill>
              </a:rPr>
              <a:t> 4.5</a:t>
            </a:r>
            <a:endParaRPr lang="en-US" b="1" dirty="0">
              <a:solidFill>
                <a:schemeClr val="bg1"/>
              </a:solidFill>
            </a:endParaRPr>
          </a:p>
        </p:txBody>
      </p:sp>
      <p:grpSp>
        <p:nvGrpSpPr>
          <p:cNvPr id="102" name="Group 101"/>
          <p:cNvGrpSpPr/>
          <p:nvPr/>
        </p:nvGrpSpPr>
        <p:grpSpPr>
          <a:xfrm>
            <a:off x="3811089" y="10017826"/>
            <a:ext cx="707848" cy="1404365"/>
            <a:chOff x="5672365" y="9999655"/>
            <a:chExt cx="707848" cy="1404365"/>
          </a:xfrm>
        </p:grpSpPr>
        <p:sp>
          <p:nvSpPr>
            <p:cNvPr id="103" name="TextBox 102"/>
            <p:cNvSpPr txBox="1"/>
            <p:nvPr/>
          </p:nvSpPr>
          <p:spPr>
            <a:xfrm>
              <a:off x="5672365" y="9999655"/>
              <a:ext cx="628698" cy="369332"/>
            </a:xfrm>
            <a:prstGeom prst="rect">
              <a:avLst/>
            </a:prstGeom>
            <a:noFill/>
          </p:spPr>
          <p:txBody>
            <a:bodyPr wrap="none" rtlCol="0">
              <a:spAutoFit/>
            </a:bodyPr>
            <a:lstStyle/>
            <a:p>
              <a:r>
                <a:rPr lang="en-US" sz="1400" dirty="0"/>
                <a:t>-</a:t>
              </a:r>
              <a:r>
                <a:rPr lang="en-US" b="1" dirty="0" smtClean="0">
                  <a:solidFill>
                    <a:schemeClr val="bg1"/>
                  </a:solidFill>
                </a:rPr>
                <a:t> 2.6</a:t>
              </a:r>
              <a:endParaRPr lang="en-US" b="1" dirty="0">
                <a:solidFill>
                  <a:schemeClr val="bg1"/>
                </a:solidFill>
              </a:endParaRPr>
            </a:p>
          </p:txBody>
        </p:sp>
        <p:sp>
          <p:nvSpPr>
            <p:cNvPr id="104" name="TextBox 103"/>
            <p:cNvSpPr txBox="1"/>
            <p:nvPr/>
          </p:nvSpPr>
          <p:spPr>
            <a:xfrm>
              <a:off x="5676174" y="11034688"/>
              <a:ext cx="704039" cy="369332"/>
            </a:xfrm>
            <a:prstGeom prst="rect">
              <a:avLst/>
            </a:prstGeom>
            <a:noFill/>
          </p:spPr>
          <p:txBody>
            <a:bodyPr wrap="none" rtlCol="0">
              <a:spAutoFit/>
            </a:bodyPr>
            <a:lstStyle/>
            <a:p>
              <a:r>
                <a:rPr lang="en-US" sz="2000" b="1" baseline="-25000" dirty="0" smtClean="0">
                  <a:solidFill>
                    <a:schemeClr val="bg1"/>
                  </a:solidFill>
                </a:rPr>
                <a:t>-</a:t>
              </a:r>
              <a:r>
                <a:rPr lang="en-US" b="1" dirty="0" smtClean="0">
                  <a:solidFill>
                    <a:schemeClr val="bg1"/>
                  </a:solidFill>
                </a:rPr>
                <a:t> -2.6</a:t>
              </a:r>
              <a:endParaRPr lang="en-US" b="1" dirty="0">
                <a:solidFill>
                  <a:schemeClr val="bg1"/>
                </a:solidFill>
              </a:endParaRPr>
            </a:p>
          </p:txBody>
        </p:sp>
      </p:grpSp>
      <p:sp>
        <p:nvSpPr>
          <p:cNvPr id="107" name="TextBox 106"/>
          <p:cNvSpPr txBox="1"/>
          <p:nvPr/>
        </p:nvSpPr>
        <p:spPr>
          <a:xfrm>
            <a:off x="3972229" y="11448669"/>
            <a:ext cx="3172408" cy="338554"/>
          </a:xfrm>
          <a:prstGeom prst="rect">
            <a:avLst/>
          </a:prstGeom>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600" b="1" dirty="0" smtClean="0"/>
              <a:t>Quantitative Phase Delay (Radians)</a:t>
            </a:r>
            <a:endParaRPr lang="en-US" sz="1600" b="1" dirty="0"/>
          </a:p>
        </p:txBody>
      </p:sp>
      <p:pic>
        <p:nvPicPr>
          <p:cNvPr id="5" name="Picture 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790052" y="8529162"/>
            <a:ext cx="1700831" cy="1371600"/>
          </a:xfrm>
          <a:prstGeom prst="rect">
            <a:avLst/>
          </a:prstGeom>
        </p:spPr>
      </p:pic>
      <p:sp>
        <p:nvSpPr>
          <p:cNvPr id="97" name="TextBox 96"/>
          <p:cNvSpPr txBox="1"/>
          <p:nvPr/>
        </p:nvSpPr>
        <p:spPr>
          <a:xfrm>
            <a:off x="3812475" y="10521319"/>
            <a:ext cx="436338"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0</a:t>
            </a:r>
            <a:endParaRPr lang="en-US" b="1" dirty="0">
              <a:solidFill>
                <a:schemeClr val="bg1"/>
              </a:solidFill>
            </a:endParaRPr>
          </a:p>
        </p:txBody>
      </p:sp>
      <p:pic>
        <p:nvPicPr>
          <p:cNvPr id="12" name="Picture 1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932395" y="8538206"/>
            <a:ext cx="1704656" cy="1371600"/>
          </a:xfrm>
          <a:prstGeom prst="rect">
            <a:avLst/>
          </a:prstGeom>
        </p:spPr>
      </p:pic>
      <p:sp>
        <p:nvSpPr>
          <p:cNvPr id="105" name="TextBox 104"/>
          <p:cNvSpPr txBox="1"/>
          <p:nvPr/>
        </p:nvSpPr>
        <p:spPr>
          <a:xfrm>
            <a:off x="1942964" y="10512658"/>
            <a:ext cx="436338" cy="369332"/>
          </a:xfrm>
          <a:prstGeom prst="rect">
            <a:avLst/>
          </a:prstGeom>
          <a:noFill/>
        </p:spPr>
        <p:txBody>
          <a:bodyPr wrap="none" rtlCol="0">
            <a:spAutoFit/>
          </a:bodyPr>
          <a:lstStyle/>
          <a:p>
            <a:r>
              <a:rPr lang="en-US" sz="1400" dirty="0" smtClean="0">
                <a:solidFill>
                  <a:schemeClr val="bg1"/>
                </a:solidFill>
              </a:rPr>
              <a:t>-</a:t>
            </a:r>
            <a:r>
              <a:rPr lang="en-US" b="1" dirty="0">
                <a:solidFill>
                  <a:schemeClr val="bg1"/>
                </a:solidFill>
              </a:rPr>
              <a:t> </a:t>
            </a:r>
            <a:r>
              <a:rPr lang="en-US" b="1" dirty="0" smtClean="0">
                <a:solidFill>
                  <a:schemeClr val="bg1"/>
                </a:solidFill>
              </a:rPr>
              <a:t>0</a:t>
            </a:r>
            <a:endParaRPr lang="en-US" b="1" dirty="0">
              <a:solidFill>
                <a:schemeClr val="bg1"/>
              </a:solidFill>
            </a:endParaRPr>
          </a:p>
        </p:txBody>
      </p:sp>
      <p:sp>
        <p:nvSpPr>
          <p:cNvPr id="113" name="TextBox 112"/>
          <p:cNvSpPr txBox="1"/>
          <p:nvPr/>
        </p:nvSpPr>
        <p:spPr>
          <a:xfrm>
            <a:off x="1935180" y="11052859"/>
            <a:ext cx="705642"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-4.5</a:t>
            </a:r>
            <a:endParaRPr lang="en-US" b="1" dirty="0">
              <a:solidFill>
                <a:schemeClr val="bg1"/>
              </a:solidFill>
            </a:endParaRPr>
          </a:p>
        </p:txBody>
      </p:sp>
      <p:grpSp>
        <p:nvGrpSpPr>
          <p:cNvPr id="41" name="Group 40"/>
          <p:cNvGrpSpPr/>
          <p:nvPr/>
        </p:nvGrpSpPr>
        <p:grpSpPr>
          <a:xfrm>
            <a:off x="5667680" y="9972985"/>
            <a:ext cx="710722" cy="1439954"/>
            <a:chOff x="5667680" y="9972985"/>
            <a:chExt cx="710722" cy="1439954"/>
          </a:xfrm>
        </p:grpSpPr>
        <p:grpSp>
          <p:nvGrpSpPr>
            <p:cNvPr id="48" name="Group 47"/>
            <p:cNvGrpSpPr/>
            <p:nvPr/>
          </p:nvGrpSpPr>
          <p:grpSpPr>
            <a:xfrm>
              <a:off x="5669496" y="9972985"/>
              <a:ext cx="708906" cy="1439954"/>
              <a:chOff x="5679656" y="9953935"/>
              <a:chExt cx="708906" cy="1439954"/>
            </a:xfrm>
          </p:grpSpPr>
          <p:sp>
            <p:nvSpPr>
              <p:cNvPr id="39" name="TextBox 38"/>
              <p:cNvSpPr txBox="1"/>
              <p:nvPr/>
            </p:nvSpPr>
            <p:spPr>
              <a:xfrm>
                <a:off x="5679656" y="9953935"/>
                <a:ext cx="628698" cy="369332"/>
              </a:xfrm>
              <a:prstGeom prst="rect">
                <a:avLst/>
              </a:prstGeom>
              <a:noFill/>
            </p:spPr>
            <p:txBody>
              <a:bodyPr wrap="none" rtlCol="0">
                <a:spAutoFit/>
              </a:bodyPr>
              <a:lstStyle/>
              <a:p>
                <a:r>
                  <a:rPr lang="en-US" sz="1400" dirty="0"/>
                  <a:t>-</a:t>
                </a:r>
                <a:r>
                  <a:rPr lang="en-US" b="1" dirty="0" smtClean="0">
                    <a:solidFill>
                      <a:schemeClr val="bg1"/>
                    </a:solidFill>
                  </a:rPr>
                  <a:t> 1.0</a:t>
                </a:r>
                <a:endParaRPr lang="en-US" b="1" dirty="0">
                  <a:solidFill>
                    <a:schemeClr val="bg1"/>
                  </a:solidFill>
                </a:endParaRPr>
              </a:p>
            </p:txBody>
          </p:sp>
          <p:sp>
            <p:nvSpPr>
              <p:cNvPr id="96" name="TextBox 95"/>
              <p:cNvSpPr txBox="1"/>
              <p:nvPr/>
            </p:nvSpPr>
            <p:spPr>
              <a:xfrm>
                <a:off x="5682920" y="11024557"/>
                <a:ext cx="705642"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-1.0</a:t>
                </a:r>
                <a:endParaRPr lang="en-US" b="1" dirty="0">
                  <a:solidFill>
                    <a:schemeClr val="bg1"/>
                  </a:solidFill>
                </a:endParaRPr>
              </a:p>
            </p:txBody>
          </p:sp>
        </p:grpSp>
        <p:sp>
          <p:nvSpPr>
            <p:cNvPr id="115" name="TextBox 114"/>
            <p:cNvSpPr txBox="1"/>
            <p:nvPr/>
          </p:nvSpPr>
          <p:spPr>
            <a:xfrm>
              <a:off x="5667680" y="10499740"/>
              <a:ext cx="436338"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0</a:t>
              </a:r>
              <a:endParaRPr lang="en-US" b="1" dirty="0">
                <a:solidFill>
                  <a:schemeClr val="bg1"/>
                </a:solidFill>
              </a:endParaRPr>
            </a:p>
          </p:txBody>
        </p:sp>
      </p:grpSp>
      <p:pic>
        <p:nvPicPr>
          <p:cNvPr id="3" name="Picture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448623" y="2634236"/>
            <a:ext cx="1699308" cy="1371600"/>
          </a:xfrm>
          <a:prstGeom prst="rect">
            <a:avLst/>
          </a:prstGeom>
        </p:spPr>
      </p:pic>
      <p:pic>
        <p:nvPicPr>
          <p:cNvPr id="8" name="Picture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437378" y="10040523"/>
            <a:ext cx="1703157" cy="1371600"/>
          </a:xfrm>
          <a:prstGeom prst="rect">
            <a:avLst/>
          </a:prstGeom>
        </p:spPr>
      </p:pic>
      <p:grpSp>
        <p:nvGrpSpPr>
          <p:cNvPr id="121" name="Group 120"/>
          <p:cNvGrpSpPr/>
          <p:nvPr/>
        </p:nvGrpSpPr>
        <p:grpSpPr>
          <a:xfrm>
            <a:off x="7472085" y="10019367"/>
            <a:ext cx="838963" cy="1439954"/>
            <a:chOff x="5667680" y="9972985"/>
            <a:chExt cx="838963" cy="1439954"/>
          </a:xfrm>
        </p:grpSpPr>
        <p:grpSp>
          <p:nvGrpSpPr>
            <p:cNvPr id="122" name="Group 121"/>
            <p:cNvGrpSpPr/>
            <p:nvPr/>
          </p:nvGrpSpPr>
          <p:grpSpPr>
            <a:xfrm>
              <a:off x="5669496" y="9972985"/>
              <a:ext cx="837147" cy="1439954"/>
              <a:chOff x="5679656" y="9953935"/>
              <a:chExt cx="837147" cy="1439954"/>
            </a:xfrm>
          </p:grpSpPr>
          <p:sp>
            <p:nvSpPr>
              <p:cNvPr id="125" name="TextBox 124"/>
              <p:cNvSpPr txBox="1"/>
              <p:nvPr/>
            </p:nvSpPr>
            <p:spPr>
              <a:xfrm>
                <a:off x="5679656" y="9953935"/>
                <a:ext cx="756938" cy="369332"/>
              </a:xfrm>
              <a:prstGeom prst="rect">
                <a:avLst/>
              </a:prstGeom>
              <a:noFill/>
            </p:spPr>
            <p:txBody>
              <a:bodyPr wrap="none" rtlCol="0">
                <a:spAutoFit/>
              </a:bodyPr>
              <a:lstStyle/>
              <a:p>
                <a:r>
                  <a:rPr lang="en-US" sz="1400" dirty="0"/>
                  <a:t>-</a:t>
                </a:r>
                <a:r>
                  <a:rPr lang="en-US" b="1" dirty="0" smtClean="0">
                    <a:solidFill>
                      <a:schemeClr val="bg1"/>
                    </a:solidFill>
                  </a:rPr>
                  <a:t> 0.25</a:t>
                </a:r>
                <a:endParaRPr lang="en-US" b="1" dirty="0">
                  <a:solidFill>
                    <a:schemeClr val="bg1"/>
                  </a:solidFill>
                </a:endParaRPr>
              </a:p>
            </p:txBody>
          </p:sp>
          <p:sp>
            <p:nvSpPr>
              <p:cNvPr id="126" name="TextBox 125"/>
              <p:cNvSpPr txBox="1"/>
              <p:nvPr/>
            </p:nvSpPr>
            <p:spPr>
              <a:xfrm>
                <a:off x="5682920" y="11024557"/>
                <a:ext cx="833883"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-0.25</a:t>
                </a:r>
                <a:endParaRPr lang="en-US" b="1" dirty="0">
                  <a:solidFill>
                    <a:schemeClr val="bg1"/>
                  </a:solidFill>
                </a:endParaRPr>
              </a:p>
            </p:txBody>
          </p:sp>
        </p:grpSp>
        <p:sp>
          <p:nvSpPr>
            <p:cNvPr id="124" name="TextBox 123"/>
            <p:cNvSpPr txBox="1"/>
            <p:nvPr/>
          </p:nvSpPr>
          <p:spPr>
            <a:xfrm>
              <a:off x="5667680" y="10499740"/>
              <a:ext cx="436338" cy="369332"/>
            </a:xfrm>
            <a:prstGeom prst="rect">
              <a:avLst/>
            </a:prstGeom>
            <a:noFill/>
          </p:spPr>
          <p:txBody>
            <a:bodyPr wrap="none" rtlCol="0">
              <a:spAutoFit/>
            </a:bodyPr>
            <a:lstStyle/>
            <a:p>
              <a:r>
                <a:rPr lang="en-US" sz="1400" dirty="0">
                  <a:solidFill>
                    <a:schemeClr val="bg1"/>
                  </a:solidFill>
                </a:rPr>
                <a:t>-</a:t>
              </a:r>
              <a:r>
                <a:rPr lang="en-US" b="1" dirty="0" smtClean="0">
                  <a:solidFill>
                    <a:schemeClr val="bg1"/>
                  </a:solidFill>
                </a:rPr>
                <a:t> 0</a:t>
              </a:r>
              <a:endParaRPr lang="en-US" b="1" dirty="0">
                <a:solidFill>
                  <a:schemeClr val="bg1"/>
                </a:solidFill>
              </a:endParaRPr>
            </a:p>
          </p:txBody>
        </p:sp>
      </p:grpSp>
      <p:pic>
        <p:nvPicPr>
          <p:cNvPr id="14" name="Picture 1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437377" y="8545979"/>
            <a:ext cx="1703157" cy="1371600"/>
          </a:xfrm>
          <a:prstGeom prst="rect">
            <a:avLst/>
          </a:prstGeom>
        </p:spPr>
      </p:pic>
      <p:pic>
        <p:nvPicPr>
          <p:cNvPr id="19" name="Picture 1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49034" y="7067888"/>
            <a:ext cx="1705140" cy="1371600"/>
          </a:xfrm>
          <a:prstGeom prst="rect">
            <a:avLst/>
          </a:prstGeom>
        </p:spPr>
      </p:pic>
      <p:pic>
        <p:nvPicPr>
          <p:cNvPr id="40" name="Picture 39"/>
          <p:cNvPicPr>
            <a:picLocks noChangeAspect="1"/>
          </p:cNvPicPr>
          <p:nvPr/>
        </p:nvPicPr>
        <p:blipFill>
          <a:blip r:embed="rId30"/>
          <a:stretch>
            <a:fillRect/>
          </a:stretch>
        </p:blipFill>
        <p:spPr>
          <a:xfrm>
            <a:off x="7472322" y="5582850"/>
            <a:ext cx="1663746" cy="1371600"/>
          </a:xfrm>
          <a:prstGeom prst="rect">
            <a:avLst/>
          </a:prstGeom>
        </p:spPr>
      </p:pic>
      <p:pic>
        <p:nvPicPr>
          <p:cNvPr id="42" name="Picture 41"/>
          <p:cNvPicPr>
            <a:picLocks noChangeAspect="1"/>
          </p:cNvPicPr>
          <p:nvPr/>
        </p:nvPicPr>
        <p:blipFill rotWithShape="1">
          <a:blip r:embed="rId31" cstate="print">
            <a:extLst>
              <a:ext uri="{28A0092B-C50C-407E-A947-70E740481C1C}">
                <a14:useLocalDpi xmlns:a14="http://schemas.microsoft.com/office/drawing/2010/main" val="0"/>
              </a:ext>
            </a:extLst>
          </a:blip>
          <a:srcRect l="16388" t="30882" r="14953" b="-1000"/>
          <a:stretch/>
        </p:blipFill>
        <p:spPr>
          <a:xfrm>
            <a:off x="7464784" y="4144401"/>
            <a:ext cx="1678822" cy="1371600"/>
          </a:xfrm>
          <a:prstGeom prst="rect">
            <a:avLst/>
          </a:prstGeom>
        </p:spPr>
      </p:pic>
      <p:pic>
        <p:nvPicPr>
          <p:cNvPr id="45" name="Picture 44"/>
          <p:cNvPicPr>
            <a:picLocks noChangeAspect="1"/>
          </p:cNvPicPr>
          <p:nvPr/>
        </p:nvPicPr>
        <p:blipFill rotWithShape="1">
          <a:blip r:embed="rId32" cstate="print">
            <a:extLst>
              <a:ext uri="{28A0092B-C50C-407E-A947-70E740481C1C}">
                <a14:useLocalDpi xmlns:a14="http://schemas.microsoft.com/office/drawing/2010/main" val="0"/>
              </a:ext>
            </a:extLst>
          </a:blip>
          <a:srcRect l="12344" t="16211" r="14431" b="8007"/>
          <a:stretch/>
        </p:blipFill>
        <p:spPr>
          <a:xfrm>
            <a:off x="7472085" y="1142616"/>
            <a:ext cx="1656675" cy="1371600"/>
          </a:xfrm>
          <a:prstGeom prst="rect">
            <a:avLst/>
          </a:prstGeom>
        </p:spPr>
      </p:pic>
    </p:spTree>
    <p:extLst>
      <p:ext uri="{BB962C8B-B14F-4D97-AF65-F5344CB8AC3E}">
        <p14:creationId xmlns:p14="http://schemas.microsoft.com/office/powerpoint/2010/main" val="510647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442157" y="8575030"/>
            <a:ext cx="12678944" cy="1200329"/>
          </a:xfrm>
          <a:prstGeom prst="rect">
            <a:avLst/>
          </a:prstGeom>
        </p:spPr>
        <p:txBody>
          <a:bodyPr wrap="square">
            <a:spAutoFit/>
          </a:bodyPr>
          <a:lstStyle/>
          <a:p>
            <a:r>
              <a:rPr lang="en-US" dirty="0"/>
              <a:t>Figure </a:t>
            </a:r>
            <a:r>
              <a:rPr lang="en-US" dirty="0" smtClean="0"/>
              <a:t>5 – Digital Refocusing</a:t>
            </a:r>
          </a:p>
          <a:p>
            <a:r>
              <a:rPr lang="en-US" dirty="0" smtClean="0"/>
              <a:t>Comparison of digital refocusing on Computational CellScope with physical refocusing on a Nikon TE300 inverted microscope. Digitally refocused Phase Contrast (DPC) images are also be computed for both vertical and horizontal contrast at different focus depths. Sample is a house fly wing (</a:t>
            </a:r>
            <a:r>
              <a:rPr lang="en-US" dirty="0" err="1" smtClean="0"/>
              <a:t>Amscope</a:t>
            </a:r>
            <a:r>
              <a:rPr lang="en-US" dirty="0" smtClean="0"/>
              <a:t>)</a:t>
            </a:r>
            <a:endParaRPr lang="en-US" dirty="0"/>
          </a:p>
        </p:txBody>
      </p:sp>
      <p:sp>
        <p:nvSpPr>
          <p:cNvPr id="4" name="Rectangle 3"/>
          <p:cNvSpPr/>
          <p:nvPr/>
        </p:nvSpPr>
        <p:spPr>
          <a:xfrm>
            <a:off x="2633473" y="3963624"/>
            <a:ext cx="8410616" cy="3953394"/>
          </a:xfrm>
          <a:prstGeom prst="rect">
            <a:avLst/>
          </a:prstGeom>
          <a:solidFill>
            <a:schemeClr val="accent6">
              <a:lumMod val="20000"/>
              <a:lumOff val="80000"/>
              <a:alpha val="34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p:cNvSpPr txBox="1"/>
          <p:nvPr/>
        </p:nvSpPr>
        <p:spPr>
          <a:xfrm>
            <a:off x="6358430" y="8171205"/>
            <a:ext cx="1420197" cy="338554"/>
          </a:xfrm>
          <a:prstGeom prst="rect">
            <a:avLst/>
          </a:prstGeom>
          <a:noFill/>
        </p:spPr>
        <p:txBody>
          <a:bodyPr wrap="none" rtlCol="0">
            <a:spAutoFit/>
          </a:bodyPr>
          <a:lstStyle/>
          <a:p>
            <a:pPr algn="ctr"/>
            <a:r>
              <a:rPr lang="en-US" sz="1600" b="1" dirty="0">
                <a:latin typeface="+mn-lt"/>
              </a:rPr>
              <a:t>Refocus Depth</a:t>
            </a:r>
          </a:p>
        </p:txBody>
      </p:sp>
      <p:sp>
        <p:nvSpPr>
          <p:cNvPr id="7" name="Rectangle 6"/>
          <p:cNvSpPr/>
          <p:nvPr/>
        </p:nvSpPr>
        <p:spPr>
          <a:xfrm>
            <a:off x="2633473" y="1275982"/>
            <a:ext cx="8410616" cy="2577827"/>
          </a:xfrm>
          <a:prstGeom prst="rect">
            <a:avLst/>
          </a:prstGeom>
          <a:solidFill>
            <a:schemeClr val="accent5">
              <a:lumMod val="20000"/>
              <a:lumOff val="80000"/>
              <a:alpha val="36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rot="16200000">
            <a:off x="1388801" y="2294992"/>
            <a:ext cx="2116592" cy="58477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600" b="1" dirty="0"/>
              <a:t>Physical Refocus (TE300)</a:t>
            </a:r>
          </a:p>
        </p:txBody>
      </p:sp>
      <p:sp>
        <p:nvSpPr>
          <p:cNvPr id="6" name="TextBox 5"/>
          <p:cNvSpPr txBox="1"/>
          <p:nvPr/>
        </p:nvSpPr>
        <p:spPr>
          <a:xfrm rot="16200000">
            <a:off x="1180083" y="5629741"/>
            <a:ext cx="251696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dirty="0"/>
              <a:t>Digital Refocus (Computational CellScope)</a:t>
            </a:r>
          </a:p>
        </p:txBody>
      </p:sp>
      <p:sp>
        <p:nvSpPr>
          <p:cNvPr id="45" name="TextBox 44"/>
          <p:cNvSpPr txBox="1"/>
          <p:nvPr/>
        </p:nvSpPr>
        <p:spPr>
          <a:xfrm rot="16200000">
            <a:off x="2511501" y="4495280"/>
            <a:ext cx="968471" cy="307777"/>
          </a:xfrm>
          <a:prstGeom prst="rect">
            <a:avLst/>
          </a:prstGeom>
          <a:noFill/>
        </p:spPr>
        <p:txBody>
          <a:bodyPr wrap="none" rtlCol="0">
            <a:spAutoFit/>
          </a:bodyPr>
          <a:lstStyle/>
          <a:p>
            <a:pPr algn="r"/>
            <a:r>
              <a:rPr lang="en-US" sz="1400" b="1" dirty="0" err="1">
                <a:latin typeface="+mn-lt"/>
              </a:rPr>
              <a:t>Brightfield</a:t>
            </a:r>
            <a:endParaRPr lang="en-US" sz="1400" b="1" dirty="0">
              <a:latin typeface="+mn-lt"/>
            </a:endParaRPr>
          </a:p>
        </p:txBody>
      </p:sp>
      <p:sp>
        <p:nvSpPr>
          <p:cNvPr id="40" name="TextBox 39"/>
          <p:cNvSpPr txBox="1"/>
          <p:nvPr/>
        </p:nvSpPr>
        <p:spPr>
          <a:xfrm rot="16200000">
            <a:off x="2380088" y="5648273"/>
            <a:ext cx="1271938" cy="523220"/>
          </a:xfrm>
          <a:prstGeom prst="rect">
            <a:avLst/>
          </a:prstGeom>
          <a:noFill/>
        </p:spPr>
        <p:txBody>
          <a:bodyPr wrap="square" rtlCol="0">
            <a:spAutoFit/>
          </a:bodyPr>
          <a:lstStyle/>
          <a:p>
            <a:pPr algn="ctr"/>
            <a:r>
              <a:rPr lang="en-US" sz="1400" b="1" dirty="0">
                <a:latin typeface="+mn-lt"/>
              </a:rPr>
              <a:t>Phase contrast </a:t>
            </a:r>
          </a:p>
          <a:p>
            <a:pPr algn="ctr"/>
            <a:r>
              <a:rPr lang="en-US" sz="1400" b="1" dirty="0">
                <a:latin typeface="+mn-lt"/>
              </a:rPr>
              <a:t>Top / Bottom</a:t>
            </a:r>
          </a:p>
        </p:txBody>
      </p:sp>
      <p:sp>
        <p:nvSpPr>
          <p:cNvPr id="66" name="TextBox 65"/>
          <p:cNvSpPr txBox="1"/>
          <p:nvPr/>
        </p:nvSpPr>
        <p:spPr>
          <a:xfrm rot="16200000">
            <a:off x="2511501" y="1803846"/>
            <a:ext cx="968471" cy="307777"/>
          </a:xfrm>
          <a:prstGeom prst="rect">
            <a:avLst/>
          </a:prstGeom>
          <a:noFill/>
        </p:spPr>
        <p:txBody>
          <a:bodyPr wrap="none" rtlCol="0">
            <a:spAutoFit/>
          </a:bodyPr>
          <a:lstStyle/>
          <a:p>
            <a:pPr algn="r"/>
            <a:r>
              <a:rPr lang="en-US" sz="1400" b="1" dirty="0" err="1">
                <a:latin typeface="+mn-lt"/>
              </a:rPr>
              <a:t>Brightfield</a:t>
            </a:r>
            <a:endParaRPr lang="en-US" sz="1400" b="1" dirty="0">
              <a:latin typeface="+mn-lt"/>
            </a:endParaRPr>
          </a:p>
        </p:txBody>
      </p:sp>
      <p:sp>
        <p:nvSpPr>
          <p:cNvPr id="46" name="TextBox 45"/>
          <p:cNvSpPr txBox="1"/>
          <p:nvPr/>
        </p:nvSpPr>
        <p:spPr>
          <a:xfrm rot="16200000">
            <a:off x="2400408" y="6898875"/>
            <a:ext cx="1271938" cy="523220"/>
          </a:xfrm>
          <a:prstGeom prst="rect">
            <a:avLst/>
          </a:prstGeom>
          <a:noFill/>
        </p:spPr>
        <p:txBody>
          <a:bodyPr wrap="square" rtlCol="0">
            <a:spAutoFit/>
          </a:bodyPr>
          <a:lstStyle/>
          <a:p>
            <a:pPr algn="ctr"/>
            <a:r>
              <a:rPr lang="en-US" sz="1400" b="1" dirty="0">
                <a:latin typeface="+mn-lt"/>
              </a:rPr>
              <a:t>Phase contrast Left / Right</a:t>
            </a:r>
          </a:p>
        </p:txBody>
      </p:sp>
      <p:sp>
        <p:nvSpPr>
          <p:cNvPr id="49" name="TextBox 48"/>
          <p:cNvSpPr txBox="1"/>
          <p:nvPr/>
        </p:nvSpPr>
        <p:spPr>
          <a:xfrm>
            <a:off x="6737462" y="7835352"/>
            <a:ext cx="82426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t>Z = 0mm</a:t>
            </a:r>
          </a:p>
        </p:txBody>
      </p:sp>
      <p:sp>
        <p:nvSpPr>
          <p:cNvPr id="50" name="TextBox 49"/>
          <p:cNvSpPr txBox="1"/>
          <p:nvPr/>
        </p:nvSpPr>
        <p:spPr>
          <a:xfrm>
            <a:off x="8213621" y="7824524"/>
            <a:ext cx="955711"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t>Z = +50um</a:t>
            </a:r>
          </a:p>
        </p:txBody>
      </p:sp>
      <p:sp>
        <p:nvSpPr>
          <p:cNvPr id="51" name="TextBox 50"/>
          <p:cNvSpPr txBox="1"/>
          <p:nvPr/>
        </p:nvSpPr>
        <p:spPr>
          <a:xfrm>
            <a:off x="9737550" y="7824524"/>
            <a:ext cx="104708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t>Z = +100um</a:t>
            </a:r>
          </a:p>
        </p:txBody>
      </p:sp>
      <p:sp>
        <p:nvSpPr>
          <p:cNvPr id="52" name="TextBox 51"/>
          <p:cNvSpPr txBox="1"/>
          <p:nvPr/>
        </p:nvSpPr>
        <p:spPr>
          <a:xfrm>
            <a:off x="5077496" y="7828352"/>
            <a:ext cx="92044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t>Z = -50um</a:t>
            </a:r>
          </a:p>
        </p:txBody>
      </p:sp>
      <p:sp>
        <p:nvSpPr>
          <p:cNvPr id="53" name="TextBox 52"/>
          <p:cNvSpPr txBox="1"/>
          <p:nvPr/>
        </p:nvSpPr>
        <p:spPr>
          <a:xfrm>
            <a:off x="3513387" y="7824524"/>
            <a:ext cx="101181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t>Z = -100um</a:t>
            </a: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566" y="4073059"/>
            <a:ext cx="1469567" cy="1158166"/>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776" y="4081659"/>
            <a:ext cx="1469567" cy="1158166"/>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157" y="4083559"/>
            <a:ext cx="1453896" cy="1145816"/>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17638" y="5360566"/>
            <a:ext cx="1455912" cy="1158166"/>
          </a:xfrm>
          <a:prstGeom prst="rect">
            <a:avLst/>
          </a:prstGeom>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9510" y="5356608"/>
            <a:ext cx="1455912" cy="1158166"/>
          </a:xfrm>
          <a:prstGeom prst="rect">
            <a:avLst/>
          </a:prstGeom>
        </p:spPr>
      </p:pic>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16109" y="5356608"/>
            <a:ext cx="1455912" cy="1158166"/>
          </a:xfrm>
          <a:prstGeom prst="rect">
            <a:avLst/>
          </a:prstGeom>
        </p:spPr>
      </p:pic>
      <p:sp>
        <p:nvSpPr>
          <p:cNvPr id="90" name="TextBox 89"/>
          <p:cNvSpPr txBox="1"/>
          <p:nvPr/>
        </p:nvSpPr>
        <p:spPr>
          <a:xfrm>
            <a:off x="3246093" y="4838755"/>
            <a:ext cx="655949" cy="276999"/>
          </a:xfrm>
          <a:prstGeom prst="rect">
            <a:avLst/>
          </a:prstGeom>
          <a:noFill/>
        </p:spPr>
        <p:txBody>
          <a:bodyPr wrap="none" rtlCol="0">
            <a:spAutoFit/>
          </a:bodyPr>
          <a:lstStyle/>
          <a:p>
            <a:r>
              <a:rPr lang="en-US" sz="1200" dirty="0">
                <a:solidFill>
                  <a:schemeClr val="bg1"/>
                </a:solidFill>
              </a:rPr>
              <a:t>100µm</a:t>
            </a:r>
          </a:p>
        </p:txBody>
      </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7639" y="6628548"/>
            <a:ext cx="1455912" cy="1158166"/>
          </a:xfrm>
          <a:prstGeom prst="rect">
            <a:avLst/>
          </a:prstGeom>
        </p:spPr>
      </p:pic>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1060" y="6629252"/>
            <a:ext cx="1455912" cy="1158166"/>
          </a:xfrm>
          <a:prstGeom prst="rect">
            <a:avLst/>
          </a:prstGeom>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7660" y="6640851"/>
            <a:ext cx="1455912" cy="1158166"/>
          </a:xfrm>
          <a:prstGeom prst="rect">
            <a:avLst/>
          </a:prstGeom>
        </p:spPr>
      </p:pic>
      <p:sp>
        <p:nvSpPr>
          <p:cNvPr id="89" name="Rectangle 88"/>
          <p:cNvSpPr/>
          <p:nvPr/>
        </p:nvSpPr>
        <p:spPr>
          <a:xfrm>
            <a:off x="3352784" y="5105118"/>
            <a:ext cx="444340"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45796" y="6623977"/>
            <a:ext cx="1463040" cy="1175040"/>
          </a:xfrm>
          <a:prstGeom prst="rect">
            <a:avLst/>
          </a:prstGeom>
        </p:spPr>
      </p:pic>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58817" y="5338280"/>
            <a:ext cx="1453896" cy="1167696"/>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58817" y="4072529"/>
            <a:ext cx="1453896" cy="1156846"/>
          </a:xfrm>
          <a:prstGeom prst="rect">
            <a:avLst/>
          </a:prstGeom>
        </p:spPr>
      </p:pic>
      <p:pic>
        <p:nvPicPr>
          <p:cNvPr id="11" name="Picture 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55301" y="4081659"/>
            <a:ext cx="1453896" cy="1156846"/>
          </a:xfrm>
          <a:prstGeom prst="rect">
            <a:avLst/>
          </a:prstGeom>
        </p:spPr>
      </p:pic>
      <p:pic>
        <p:nvPicPr>
          <p:cNvPr id="12" name="Picture 1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57240" y="5356608"/>
            <a:ext cx="1453896" cy="1167696"/>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55301" y="6619018"/>
            <a:ext cx="1453896" cy="1167696"/>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499154" y="1364101"/>
            <a:ext cx="1453896" cy="1163117"/>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01526" y="1356508"/>
            <a:ext cx="1453896" cy="1163117"/>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55301" y="1356507"/>
            <a:ext cx="1453896" cy="1163117"/>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858817" y="1356506"/>
            <a:ext cx="1453896" cy="1163117"/>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323871" y="1364101"/>
            <a:ext cx="1453896" cy="1163117"/>
          </a:xfrm>
          <a:prstGeom prst="rect">
            <a:avLst/>
          </a:prstGeom>
        </p:spPr>
      </p:pic>
      <p:sp>
        <p:nvSpPr>
          <p:cNvPr id="78" name="TextBox 77"/>
          <p:cNvSpPr txBox="1"/>
          <p:nvPr/>
        </p:nvSpPr>
        <p:spPr>
          <a:xfrm>
            <a:off x="3221981" y="6132012"/>
            <a:ext cx="655949" cy="276999"/>
          </a:xfrm>
          <a:prstGeom prst="rect">
            <a:avLst/>
          </a:prstGeom>
          <a:noFill/>
        </p:spPr>
        <p:txBody>
          <a:bodyPr wrap="none" rtlCol="0">
            <a:spAutoFit/>
          </a:bodyPr>
          <a:lstStyle/>
          <a:p>
            <a:r>
              <a:rPr lang="en-US" sz="1200" dirty="0">
                <a:solidFill>
                  <a:schemeClr val="bg1"/>
                </a:solidFill>
              </a:rPr>
              <a:t>100µm</a:t>
            </a:r>
          </a:p>
        </p:txBody>
      </p:sp>
      <p:sp>
        <p:nvSpPr>
          <p:cNvPr id="79" name="Rectangle 78"/>
          <p:cNvSpPr/>
          <p:nvPr/>
        </p:nvSpPr>
        <p:spPr>
          <a:xfrm>
            <a:off x="3328673" y="6398374"/>
            <a:ext cx="444340"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TextBox 79"/>
          <p:cNvSpPr txBox="1"/>
          <p:nvPr/>
        </p:nvSpPr>
        <p:spPr>
          <a:xfrm>
            <a:off x="3245131" y="7422991"/>
            <a:ext cx="655949" cy="276999"/>
          </a:xfrm>
          <a:prstGeom prst="rect">
            <a:avLst/>
          </a:prstGeom>
          <a:noFill/>
        </p:spPr>
        <p:txBody>
          <a:bodyPr wrap="none" rtlCol="0">
            <a:spAutoFit/>
          </a:bodyPr>
          <a:lstStyle/>
          <a:p>
            <a:r>
              <a:rPr lang="en-US" sz="1200" dirty="0">
                <a:solidFill>
                  <a:schemeClr val="bg1"/>
                </a:solidFill>
              </a:rPr>
              <a:t>100µm</a:t>
            </a:r>
          </a:p>
        </p:txBody>
      </p:sp>
      <p:sp>
        <p:nvSpPr>
          <p:cNvPr id="81" name="Rectangle 80"/>
          <p:cNvSpPr/>
          <p:nvPr/>
        </p:nvSpPr>
        <p:spPr>
          <a:xfrm>
            <a:off x="3351822" y="7689354"/>
            <a:ext cx="444340"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TextBox 81"/>
          <p:cNvSpPr txBox="1"/>
          <p:nvPr/>
        </p:nvSpPr>
        <p:spPr>
          <a:xfrm>
            <a:off x="3250768" y="2141074"/>
            <a:ext cx="655949" cy="276999"/>
          </a:xfrm>
          <a:prstGeom prst="rect">
            <a:avLst/>
          </a:prstGeom>
          <a:noFill/>
        </p:spPr>
        <p:txBody>
          <a:bodyPr wrap="none" rtlCol="0">
            <a:spAutoFit/>
          </a:bodyPr>
          <a:lstStyle/>
          <a:p>
            <a:r>
              <a:rPr lang="en-US" sz="1200" dirty="0">
                <a:solidFill>
                  <a:schemeClr val="bg1"/>
                </a:solidFill>
              </a:rPr>
              <a:t>100µm</a:t>
            </a:r>
          </a:p>
        </p:txBody>
      </p:sp>
      <p:sp>
        <p:nvSpPr>
          <p:cNvPr id="83" name="Rectangle 82"/>
          <p:cNvSpPr/>
          <p:nvPr/>
        </p:nvSpPr>
        <p:spPr>
          <a:xfrm>
            <a:off x="3357460" y="2422676"/>
            <a:ext cx="444340"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TextBox 46"/>
          <p:cNvSpPr txBox="1"/>
          <p:nvPr/>
        </p:nvSpPr>
        <p:spPr>
          <a:xfrm rot="16200000">
            <a:off x="2363530" y="2915852"/>
            <a:ext cx="1295932" cy="523220"/>
          </a:xfrm>
          <a:prstGeom prst="rect">
            <a:avLst/>
          </a:prstGeom>
          <a:noFill/>
        </p:spPr>
        <p:txBody>
          <a:bodyPr wrap="none" rtlCol="0">
            <a:spAutoFit/>
          </a:bodyPr>
          <a:lstStyle/>
          <a:p>
            <a:pPr algn="r"/>
            <a:r>
              <a:rPr lang="en-US" sz="1400" b="1" dirty="0">
                <a:latin typeface="+mn-lt"/>
              </a:rPr>
              <a:t>Phase Contrast</a:t>
            </a:r>
          </a:p>
          <a:p>
            <a:pPr algn="ctr"/>
            <a:r>
              <a:rPr lang="en-US" sz="1400" b="1" dirty="0">
                <a:latin typeface="+mn-lt"/>
              </a:rPr>
              <a:t>(DIC)</a:t>
            </a:r>
          </a:p>
        </p:txBody>
      </p:sp>
      <p:pic>
        <p:nvPicPr>
          <p:cNvPr id="72" name="Picture 7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23871" y="2626671"/>
            <a:ext cx="1453896" cy="1158825"/>
          </a:xfrm>
          <a:prstGeom prst="rect">
            <a:avLst/>
          </a:prstGeom>
        </p:spPr>
      </p:pic>
      <p:sp>
        <p:nvSpPr>
          <p:cNvPr id="59" name="TextBox 58"/>
          <p:cNvSpPr txBox="1"/>
          <p:nvPr/>
        </p:nvSpPr>
        <p:spPr>
          <a:xfrm>
            <a:off x="3236752" y="3403644"/>
            <a:ext cx="655949" cy="276999"/>
          </a:xfrm>
          <a:prstGeom prst="rect">
            <a:avLst/>
          </a:prstGeom>
          <a:noFill/>
        </p:spPr>
        <p:txBody>
          <a:bodyPr wrap="none" rtlCol="0">
            <a:spAutoFit/>
          </a:bodyPr>
          <a:lstStyle/>
          <a:p>
            <a:r>
              <a:rPr lang="en-US" sz="1200" dirty="0">
                <a:solidFill>
                  <a:schemeClr val="bg1"/>
                </a:solidFill>
              </a:rPr>
              <a:t>100µm</a:t>
            </a:r>
          </a:p>
        </p:txBody>
      </p:sp>
      <p:sp>
        <p:nvSpPr>
          <p:cNvPr id="60" name="Rectangle 59"/>
          <p:cNvSpPr/>
          <p:nvPr/>
        </p:nvSpPr>
        <p:spPr>
          <a:xfrm>
            <a:off x="3343443" y="3685246"/>
            <a:ext cx="444340" cy="5790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7" name="Picture 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842686" y="2616011"/>
            <a:ext cx="1453896" cy="1158825"/>
          </a:xfrm>
          <a:prstGeom prst="rect">
            <a:avLst/>
          </a:prstGeom>
        </p:spPr>
      </p:pic>
      <p:pic>
        <p:nvPicPr>
          <p:cNvPr id="68" name="Picture 6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87509" y="2623367"/>
            <a:ext cx="1453896" cy="1158825"/>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30136" y="2610689"/>
            <a:ext cx="1453896" cy="1158825"/>
          </a:xfrm>
          <a:prstGeom prst="rect">
            <a:avLst/>
          </a:prstGeom>
        </p:spPr>
      </p:pic>
      <p:pic>
        <p:nvPicPr>
          <p:cNvPr id="84" name="Picture 8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93474" y="2628588"/>
            <a:ext cx="1453896" cy="1158825"/>
          </a:xfrm>
          <a:prstGeom prst="rect">
            <a:avLst/>
          </a:prstGeom>
        </p:spPr>
      </p:pic>
    </p:spTree>
    <p:extLst>
      <p:ext uri="{BB962C8B-B14F-4D97-AF65-F5344CB8AC3E}">
        <p14:creationId xmlns:p14="http://schemas.microsoft.com/office/powerpoint/2010/main" val="2322686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OLD/EXTRA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7429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Isosceles Triangle 537"/>
          <p:cNvSpPr/>
          <p:nvPr/>
        </p:nvSpPr>
        <p:spPr>
          <a:xfrm>
            <a:off x="968182" y="2398423"/>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9" name="Isosceles Triangle 538"/>
          <p:cNvSpPr/>
          <p:nvPr/>
        </p:nvSpPr>
        <p:spPr>
          <a:xfrm>
            <a:off x="1244839" y="2406035"/>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0" name="Isosceles Triangle 539"/>
          <p:cNvSpPr/>
          <p:nvPr/>
        </p:nvSpPr>
        <p:spPr>
          <a:xfrm>
            <a:off x="1546486" y="2411276"/>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1" name="Isosceles Triangle 540"/>
          <p:cNvSpPr/>
          <p:nvPr/>
        </p:nvSpPr>
        <p:spPr>
          <a:xfrm>
            <a:off x="1828912" y="2413462"/>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5" name="Isosceles Triangle 294"/>
          <p:cNvSpPr/>
          <p:nvPr/>
        </p:nvSpPr>
        <p:spPr>
          <a:xfrm>
            <a:off x="2108706" y="2406749"/>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8" name="Isosceles Triangle 507"/>
          <p:cNvSpPr/>
          <p:nvPr/>
        </p:nvSpPr>
        <p:spPr>
          <a:xfrm>
            <a:off x="2378276" y="2404540"/>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9" name="Isosceles Triangle 508"/>
          <p:cNvSpPr/>
          <p:nvPr/>
        </p:nvSpPr>
        <p:spPr>
          <a:xfrm>
            <a:off x="2654934" y="2412152"/>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60" name="Straight Connector 559"/>
          <p:cNvCxnSpPr/>
          <p:nvPr/>
        </p:nvCxnSpPr>
        <p:spPr>
          <a:xfrm flipH="1" flipV="1">
            <a:off x="2249541" y="2116029"/>
            <a:ext cx="9489" cy="2226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0" name="Isosceles Triangle 509"/>
          <p:cNvSpPr/>
          <p:nvPr/>
        </p:nvSpPr>
        <p:spPr>
          <a:xfrm>
            <a:off x="2956580" y="2417393"/>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2" name="Isosceles Triangle 511"/>
          <p:cNvSpPr/>
          <p:nvPr/>
        </p:nvSpPr>
        <p:spPr>
          <a:xfrm>
            <a:off x="3239007" y="2419579"/>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0" name="Rectangle 139"/>
          <p:cNvSpPr/>
          <p:nvPr/>
        </p:nvSpPr>
        <p:spPr>
          <a:xfrm>
            <a:off x="955337" y="2049825"/>
            <a:ext cx="2595889" cy="25372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8304" t="4117" r="10214" b="7907"/>
          <a:stretch/>
        </p:blipFill>
        <p:spPr>
          <a:xfrm>
            <a:off x="8468437" y="4397851"/>
            <a:ext cx="3054819" cy="247370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541" b="8098"/>
          <a:stretch/>
        </p:blipFill>
        <p:spPr>
          <a:xfrm>
            <a:off x="8388097" y="1455609"/>
            <a:ext cx="3428827" cy="2584093"/>
          </a:xfrm>
          <a:prstGeom prst="rect">
            <a:avLst/>
          </a:prstGeom>
        </p:spPr>
      </p:pic>
      <p:sp>
        <p:nvSpPr>
          <p:cNvPr id="137" name="TextBox 136"/>
          <p:cNvSpPr txBox="1"/>
          <p:nvPr/>
        </p:nvSpPr>
        <p:spPr>
          <a:xfrm>
            <a:off x="513520" y="1229176"/>
            <a:ext cx="351378" cy="369332"/>
          </a:xfrm>
          <a:prstGeom prst="rect">
            <a:avLst/>
          </a:prstGeom>
          <a:noFill/>
        </p:spPr>
        <p:txBody>
          <a:bodyPr wrap="none" rtlCol="0">
            <a:spAutoFit/>
          </a:bodyPr>
          <a:lstStyle/>
          <a:p>
            <a:r>
              <a:rPr lang="en-US" b="1" dirty="0"/>
              <a:t>A</a:t>
            </a:r>
          </a:p>
        </p:txBody>
      </p:sp>
      <mc:AlternateContent xmlns:mc="http://schemas.openxmlformats.org/markup-compatibility/2006" xmlns:a14="http://schemas.microsoft.com/office/drawing/2010/main">
        <mc:Choice Requires="a14">
          <p:sp>
            <p:nvSpPr>
              <p:cNvPr id="2" name="Rectangle 1"/>
              <p:cNvSpPr/>
              <p:nvPr/>
            </p:nvSpPr>
            <p:spPr>
              <a:xfrm>
                <a:off x="238090" y="7592158"/>
                <a:ext cx="13156766" cy="3970318"/>
              </a:xfrm>
              <a:prstGeom prst="rect">
                <a:avLst/>
              </a:prstGeom>
            </p:spPr>
            <p:txBody>
              <a:bodyPr wrap="square">
                <a:spAutoFit/>
              </a:bodyPr>
              <a:lstStyle/>
              <a:p>
                <a:r>
                  <a:rPr lang="en-US" dirty="0" smtClean="0"/>
                  <a:t>Figure 2 – Domed LED Illuminator</a:t>
                </a:r>
              </a:p>
              <a:p>
                <a:pPr marL="342898" indent="-342898" fontAlgn="auto">
                  <a:spcBef>
                    <a:spcPts val="0"/>
                  </a:spcBef>
                  <a:spcAft>
                    <a:spcPts val="0"/>
                  </a:spcAft>
                  <a:buAutoNum type="alphaUcPeriod"/>
                  <a:defRPr/>
                </a:pPr>
                <a:r>
                  <a:rPr lang="en-US" dirty="0" smtClean="0"/>
                  <a:t>Visual comparison of a planar array to a domed LED array. The intensity of a spherical wave degrades as a function of the inverse square of radius, thus illumination at the sample is heavily dependent on the distance between the LEDs and the sample. In the planar case (left), LED distance increases by a value </a:t>
                </a:r>
                <a14:m>
                  <m:oMath xmlns:m="http://schemas.openxmlformats.org/officeDocument/2006/math">
                    <m:r>
                      <a:rPr lang="en-US" b="0" i="1" smtClean="0">
                        <a:latin typeface="Cambria Math" panose="02040503050406030204" pitchFamily="18" charset="0"/>
                      </a:rPr>
                      <m:t>𝛿</m:t>
                    </m:r>
                  </m:oMath>
                </a14:m>
                <a:r>
                  <a:rPr lang="en-US" dirty="0" smtClean="0"/>
                  <a:t> as a function of illumination angle, causing weaker illumination at higher angles. A domed LED array (right) eliminates this variation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m:t>
                    </m:r>
                  </m:oMath>
                </a14:m>
                <a:r>
                  <a:rPr lang="en-US" dirty="0" smtClean="0"/>
                  <a:t> for all angles). </a:t>
                </a:r>
              </a:p>
              <a:p>
                <a:pPr marL="342898" indent="-342898" fontAlgn="auto">
                  <a:spcBef>
                    <a:spcPts val="0"/>
                  </a:spcBef>
                  <a:spcAft>
                    <a:spcPts val="0"/>
                  </a:spcAft>
                  <a:buAutoNum type="alphaUcPeriod"/>
                  <a:defRPr/>
                </a:pPr>
                <a:r>
                  <a:rPr lang="en-US" dirty="0" smtClean="0"/>
                  <a:t>Normalized measured intensity falloff as a function of angle relative to the optical axis of a single LED. Red lines indicate the </a:t>
                </a:r>
                <a:r>
                  <a:rPr lang="en-US" dirty="0"/>
                  <a:t>maximum pointing error of the LEDs due to mechanical tolerances, </a:t>
                </a:r>
                <a:r>
                  <a:rPr lang="en-US" dirty="0" smtClean="0"/>
                  <a:t>showing 1.2% illumination variation within this range. Dotted blue line indicates the intensity of LEDs arranged in a domed arrangement, illustrating the intensity falloff that is eliminated by the dome geometry.</a:t>
                </a:r>
                <a:endParaRPr lang="en-US" dirty="0"/>
              </a:p>
              <a:p>
                <a:pPr fontAlgn="auto">
                  <a:spcBef>
                    <a:spcPts val="0"/>
                  </a:spcBef>
                  <a:spcAft>
                    <a:spcPts val="0"/>
                  </a:spcAft>
                  <a:defRPr/>
                </a:pPr>
                <a:r>
                  <a:rPr lang="en-US" dirty="0" smtClean="0"/>
                  <a:t>C</a:t>
                </a:r>
                <a:r>
                  <a:rPr lang="en-US" dirty="0"/>
                  <a:t>. Illumination pattern for a 0.25NA objective, used to acquire dark field image</a:t>
                </a:r>
              </a:p>
              <a:p>
                <a:pPr fontAlgn="auto">
                  <a:spcBef>
                    <a:spcPts val="0"/>
                  </a:spcBef>
                  <a:spcAft>
                    <a:spcPts val="0"/>
                  </a:spcAft>
                  <a:defRPr/>
                </a:pPr>
                <a:r>
                  <a:rPr lang="en-US" dirty="0"/>
                  <a:t>D. Illumination pattern for a 0.25NA </a:t>
                </a:r>
                <a:r>
                  <a:rPr lang="en-US" dirty="0" smtClean="0"/>
                  <a:t>objective</a:t>
                </a:r>
                <a:r>
                  <a:rPr lang="en-US" dirty="0"/>
                  <a:t>, used to synthesize </a:t>
                </a:r>
                <a:r>
                  <a:rPr lang="en-US" dirty="0" smtClean="0"/>
                  <a:t>differential phase contrast </a:t>
                </a:r>
                <a:r>
                  <a:rPr lang="en-US" dirty="0"/>
                  <a:t>images</a:t>
                </a:r>
              </a:p>
              <a:p>
                <a:pPr fontAlgn="auto">
                  <a:spcBef>
                    <a:spcPts val="0"/>
                  </a:spcBef>
                  <a:spcAft>
                    <a:spcPts val="0"/>
                  </a:spcAft>
                  <a:defRPr/>
                </a:pPr>
                <a:r>
                  <a:rPr lang="en-US" dirty="0"/>
                  <a:t>E. Illustration of arbitrary illumination patterning capabilities of the device</a:t>
                </a:r>
              </a:p>
              <a:p>
                <a:pPr fontAlgn="auto">
                  <a:spcBef>
                    <a:spcPts val="0"/>
                  </a:spcBef>
                  <a:spcAft>
                    <a:spcPts val="0"/>
                  </a:spcAft>
                  <a:defRPr/>
                </a:pPr>
                <a:r>
                  <a:rPr lang="en-US" dirty="0"/>
                  <a:t>F. Plot illustrating relative objective and illumination NA for several </a:t>
                </a:r>
                <a:r>
                  <a:rPr lang="en-US" dirty="0" smtClean="0"/>
                  <a:t>common objective magnifications</a:t>
                </a:r>
                <a:endParaRPr lang="en-US" dirty="0"/>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38090" y="7134958"/>
                <a:ext cx="13156766" cy="3970318"/>
              </a:xfrm>
              <a:prstGeom prst="rect">
                <a:avLst/>
              </a:prstGeom>
              <a:blipFill rotWithShape="0">
                <a:blip r:embed="rId5"/>
                <a:stretch>
                  <a:fillRect l="-371" t="-767" r="-139"/>
                </a:stretch>
              </a:blipFill>
            </p:spPr>
            <p:txBody>
              <a:bodyPr/>
              <a:lstStyle/>
              <a:p>
                <a:r>
                  <a:rPr lang="en-US">
                    <a:noFill/>
                  </a:rPr>
                  <a:t> </a:t>
                </a:r>
              </a:p>
            </p:txBody>
          </p:sp>
        </mc:Fallback>
      </mc:AlternateContent>
      <p:sp>
        <p:nvSpPr>
          <p:cNvPr id="143" name="TextBox 142"/>
          <p:cNvSpPr txBox="1"/>
          <p:nvPr/>
        </p:nvSpPr>
        <p:spPr>
          <a:xfrm>
            <a:off x="9800898" y="4971557"/>
            <a:ext cx="59503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2</a:t>
            </a:r>
            <a:r>
              <a:rPr lang="en-US" b="1" dirty="0" smtClean="0">
                <a:effectLst>
                  <a:outerShdw blurRad="38100" dist="38100" dir="2700000" algn="tl">
                    <a:srgbClr val="000000">
                      <a:alpha val="43137"/>
                    </a:srgbClr>
                  </a:outerShdw>
                </a:effectLst>
              </a:rPr>
              <a:t>0X</a:t>
            </a:r>
            <a:endParaRPr lang="en-US" b="1" dirty="0">
              <a:effectLst>
                <a:outerShdw blurRad="38100" dist="38100" dir="2700000" algn="tl">
                  <a:srgbClr val="000000">
                    <a:alpha val="43137"/>
                  </a:srgbClr>
                </a:outerShdw>
              </a:effectLst>
            </a:endParaRPr>
          </a:p>
        </p:txBody>
      </p:sp>
      <p:sp>
        <p:nvSpPr>
          <p:cNvPr id="144" name="TextBox 143"/>
          <p:cNvSpPr txBox="1"/>
          <p:nvPr/>
        </p:nvSpPr>
        <p:spPr>
          <a:xfrm>
            <a:off x="9800898" y="4578445"/>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40X</a:t>
            </a:r>
            <a:endParaRPr lang="en-US" b="1" dirty="0">
              <a:effectLst>
                <a:outerShdw blurRad="38100" dist="38100" dir="2700000" algn="tl">
                  <a:srgbClr val="000000">
                    <a:alpha val="43137"/>
                  </a:srgbClr>
                </a:outerShdw>
              </a:effectLst>
            </a:endParaRPr>
          </a:p>
        </p:txBody>
      </p:sp>
      <p:sp>
        <p:nvSpPr>
          <p:cNvPr id="145" name="TextBox 144"/>
          <p:cNvSpPr txBox="1"/>
          <p:nvPr/>
        </p:nvSpPr>
        <p:spPr>
          <a:xfrm>
            <a:off x="9800898" y="5377177"/>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10X</a:t>
            </a:r>
            <a:endParaRPr lang="en-US" b="1" dirty="0">
              <a:effectLst>
                <a:outerShdw blurRad="38100" dist="38100" dir="2700000" algn="tl">
                  <a:srgbClr val="000000">
                    <a:alpha val="43137"/>
                  </a:srgbClr>
                </a:outerShdw>
              </a:effectLst>
            </a:endParaRPr>
          </a:p>
        </p:txBody>
      </p:sp>
      <p:sp>
        <p:nvSpPr>
          <p:cNvPr id="146" name="TextBox 145"/>
          <p:cNvSpPr txBox="1"/>
          <p:nvPr/>
        </p:nvSpPr>
        <p:spPr>
          <a:xfrm>
            <a:off x="10858490" y="6086941"/>
            <a:ext cx="989374" cy="523220"/>
          </a:xfrm>
          <a:prstGeom prst="rect">
            <a:avLst/>
          </a:prstGeom>
          <a:noFill/>
        </p:spPr>
        <p:txBody>
          <a:bodyPr wrap="none" rtlCol="0">
            <a:spAutoFit/>
          </a:bodyPr>
          <a:lstStyle/>
          <a:p>
            <a:pPr algn="ctr"/>
            <a:r>
              <a:rPr lang="en-US" sz="1400" b="1" dirty="0"/>
              <a:t>LED</a:t>
            </a:r>
          </a:p>
          <a:p>
            <a:pPr algn="ctr"/>
            <a:r>
              <a:rPr lang="en-US" sz="1400" b="1" dirty="0"/>
              <a:t>Positions</a:t>
            </a:r>
          </a:p>
        </p:txBody>
      </p:sp>
      <p:cxnSp>
        <p:nvCxnSpPr>
          <p:cNvPr id="147" name="Straight Arrow Connector 146"/>
          <p:cNvCxnSpPr/>
          <p:nvPr/>
        </p:nvCxnSpPr>
        <p:spPr>
          <a:xfrm flipH="1" flipV="1">
            <a:off x="10937083" y="5999016"/>
            <a:ext cx="153653" cy="321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p:cNvCxnSpPr/>
          <p:nvPr/>
        </p:nvCxnSpPr>
        <p:spPr>
          <a:xfrm flipH="1" flipV="1">
            <a:off x="10877796" y="6115140"/>
            <a:ext cx="212938" cy="205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flipV="1">
            <a:off x="10683097" y="6281840"/>
            <a:ext cx="407639" cy="428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7939381" y="4343225"/>
            <a:ext cx="325730" cy="369332"/>
          </a:xfrm>
          <a:prstGeom prst="rect">
            <a:avLst/>
          </a:prstGeom>
          <a:noFill/>
        </p:spPr>
        <p:txBody>
          <a:bodyPr wrap="none" rtlCol="0">
            <a:spAutoFit/>
          </a:bodyPr>
          <a:lstStyle/>
          <a:p>
            <a:r>
              <a:rPr lang="en-US" b="1" dirty="0"/>
              <a:t>F</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8950" t="6665" r="21957" b="7734"/>
          <a:stretch/>
        </p:blipFill>
        <p:spPr>
          <a:xfrm>
            <a:off x="4999803" y="4735472"/>
            <a:ext cx="2916316" cy="2377440"/>
          </a:xfrm>
          <a:prstGeom prst="rect">
            <a:avLst/>
          </a:prstGeom>
          <a:ln w="3175">
            <a:solidFill>
              <a:schemeClr val="tx1"/>
            </a:solidFill>
          </a:ln>
        </p:spPr>
      </p:pic>
      <p:sp>
        <p:nvSpPr>
          <p:cNvPr id="136" name="Rectangle 135"/>
          <p:cNvSpPr/>
          <p:nvPr/>
        </p:nvSpPr>
        <p:spPr>
          <a:xfrm>
            <a:off x="7918652" y="4335876"/>
            <a:ext cx="4054480" cy="27770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7883773" y="850265"/>
            <a:ext cx="351378" cy="369332"/>
          </a:xfrm>
          <a:prstGeom prst="rect">
            <a:avLst/>
          </a:prstGeom>
          <a:noFill/>
        </p:spPr>
        <p:txBody>
          <a:bodyPr wrap="none" rtlCol="0">
            <a:spAutoFit/>
          </a:bodyPr>
          <a:lstStyle/>
          <a:p>
            <a:r>
              <a:rPr lang="en-US" b="1" dirty="0">
                <a:solidFill>
                  <a:schemeClr val="bg1"/>
                </a:solidFill>
              </a:rPr>
              <a:t>B</a:t>
            </a:r>
          </a:p>
        </p:txBody>
      </p:sp>
      <p:sp>
        <p:nvSpPr>
          <p:cNvPr id="160" name="TextBox 159"/>
          <p:cNvSpPr txBox="1"/>
          <p:nvPr/>
        </p:nvSpPr>
        <p:spPr>
          <a:xfrm>
            <a:off x="7940550" y="1229176"/>
            <a:ext cx="351378" cy="369332"/>
          </a:xfrm>
          <a:prstGeom prst="rect">
            <a:avLst/>
          </a:prstGeom>
          <a:noFill/>
        </p:spPr>
        <p:txBody>
          <a:bodyPr wrap="none" rtlCol="0">
            <a:spAutoFit/>
          </a:bodyPr>
          <a:lstStyle/>
          <a:p>
            <a:r>
              <a:rPr lang="en-US" b="1" dirty="0" smtClean="0"/>
              <a:t>B</a:t>
            </a:r>
            <a:endParaRPr lang="en-US" b="1" dirty="0"/>
          </a:p>
        </p:txBody>
      </p:sp>
      <p:pic>
        <p:nvPicPr>
          <p:cNvPr id="172" name="Picture 171"/>
          <p:cNvPicPr>
            <a:picLocks noChangeAspect="1"/>
          </p:cNvPicPr>
          <p:nvPr/>
        </p:nvPicPr>
        <p:blipFill rotWithShape="1">
          <a:blip r:embed="rId7" cstate="print">
            <a:extLst>
              <a:ext uri="{28A0092B-C50C-407E-A947-70E740481C1C}">
                <a14:useLocalDpi xmlns:a14="http://schemas.microsoft.com/office/drawing/2010/main" val="0"/>
              </a:ext>
            </a:extLst>
          </a:blip>
          <a:srcRect l="29809" t="15665" r="29642" b="5992"/>
          <a:stretch/>
        </p:blipFill>
        <p:spPr>
          <a:xfrm>
            <a:off x="513520" y="4735472"/>
            <a:ext cx="2185924" cy="2377440"/>
          </a:xfrm>
          <a:prstGeom prst="rect">
            <a:avLst/>
          </a:prstGeom>
          <a:ln w="3175">
            <a:solidFill>
              <a:schemeClr val="tx1"/>
            </a:solidFill>
          </a:ln>
        </p:spPr>
      </p:pic>
      <p:pic>
        <p:nvPicPr>
          <p:cNvPr id="173" name="Picture 172"/>
          <p:cNvPicPr>
            <a:picLocks noChangeAspect="1"/>
          </p:cNvPicPr>
          <p:nvPr/>
        </p:nvPicPr>
        <p:blipFill rotWithShape="1">
          <a:blip r:embed="rId8" cstate="print">
            <a:extLst>
              <a:ext uri="{28A0092B-C50C-407E-A947-70E740481C1C}">
                <a14:useLocalDpi xmlns:a14="http://schemas.microsoft.com/office/drawing/2010/main" val="0"/>
              </a:ext>
            </a:extLst>
          </a:blip>
          <a:srcRect l="35033" t="19279" r="25789" b="4210"/>
          <a:stretch/>
        </p:blipFill>
        <p:spPr>
          <a:xfrm>
            <a:off x="2785627" y="4735472"/>
            <a:ext cx="2127996" cy="2377440"/>
          </a:xfrm>
          <a:prstGeom prst="rect">
            <a:avLst/>
          </a:prstGeom>
          <a:ln w="3175">
            <a:solidFill>
              <a:schemeClr val="tx1"/>
            </a:solidFill>
          </a:ln>
        </p:spPr>
      </p:pic>
      <p:sp>
        <p:nvSpPr>
          <p:cNvPr id="184" name="TextBox 183"/>
          <p:cNvSpPr txBox="1"/>
          <p:nvPr/>
        </p:nvSpPr>
        <p:spPr>
          <a:xfrm>
            <a:off x="2777955" y="4724953"/>
            <a:ext cx="351378" cy="369332"/>
          </a:xfrm>
          <a:prstGeom prst="rect">
            <a:avLst/>
          </a:prstGeom>
          <a:noFill/>
        </p:spPr>
        <p:txBody>
          <a:bodyPr wrap="none" rtlCol="0">
            <a:spAutoFit/>
          </a:bodyPr>
          <a:lstStyle/>
          <a:p>
            <a:r>
              <a:rPr lang="en-US" b="1" dirty="0" smtClean="0">
                <a:solidFill>
                  <a:schemeClr val="bg1"/>
                </a:solidFill>
              </a:rPr>
              <a:t>D</a:t>
            </a:r>
            <a:endParaRPr lang="en-US" b="1" dirty="0">
              <a:solidFill>
                <a:schemeClr val="bg1"/>
              </a:solidFill>
            </a:endParaRPr>
          </a:p>
        </p:txBody>
      </p:sp>
      <p:sp>
        <p:nvSpPr>
          <p:cNvPr id="185" name="TextBox 184"/>
          <p:cNvSpPr txBox="1"/>
          <p:nvPr/>
        </p:nvSpPr>
        <p:spPr>
          <a:xfrm>
            <a:off x="4975225" y="4724953"/>
            <a:ext cx="338554" cy="369332"/>
          </a:xfrm>
          <a:prstGeom prst="rect">
            <a:avLst/>
          </a:prstGeom>
          <a:noFill/>
        </p:spPr>
        <p:txBody>
          <a:bodyPr wrap="none" rtlCol="0">
            <a:spAutoFit/>
          </a:bodyPr>
          <a:lstStyle/>
          <a:p>
            <a:r>
              <a:rPr lang="en-US" b="1" dirty="0" smtClean="0">
                <a:solidFill>
                  <a:schemeClr val="bg1"/>
                </a:solidFill>
              </a:rPr>
              <a:t>E</a:t>
            </a:r>
            <a:endParaRPr lang="en-US" b="1" dirty="0">
              <a:solidFill>
                <a:schemeClr val="bg1"/>
              </a:solidFill>
            </a:endParaRPr>
          </a:p>
        </p:txBody>
      </p:sp>
      <p:sp>
        <p:nvSpPr>
          <p:cNvPr id="5" name="Rectangle 4"/>
          <p:cNvSpPr/>
          <p:nvPr/>
        </p:nvSpPr>
        <p:spPr>
          <a:xfrm>
            <a:off x="513521" y="1207546"/>
            <a:ext cx="11459611" cy="5905366"/>
          </a:xfrm>
          <a:prstGeom prst="rect">
            <a:avLst/>
          </a:prstGeom>
          <a:noFill/>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Block Arc 323"/>
          <p:cNvSpPr/>
          <p:nvPr/>
        </p:nvSpPr>
        <p:spPr>
          <a:xfrm>
            <a:off x="3869797" y="1967828"/>
            <a:ext cx="3658627" cy="4095674"/>
          </a:xfrm>
          <a:prstGeom prst="blockArc">
            <a:avLst>
              <a:gd name="adj1" fmla="val 12249026"/>
              <a:gd name="adj2" fmla="val 20150234"/>
              <a:gd name="adj3" fmla="val 7138"/>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3" name="TextBox 182"/>
          <p:cNvSpPr txBox="1"/>
          <p:nvPr/>
        </p:nvSpPr>
        <p:spPr>
          <a:xfrm>
            <a:off x="515497" y="4724953"/>
            <a:ext cx="351378" cy="369332"/>
          </a:xfrm>
          <a:prstGeom prst="rect">
            <a:avLst/>
          </a:prstGeom>
          <a:noFill/>
        </p:spPr>
        <p:txBody>
          <a:bodyPr wrap="none" rtlCol="0">
            <a:spAutoFit/>
          </a:bodyPr>
          <a:lstStyle/>
          <a:p>
            <a:r>
              <a:rPr lang="en-US" b="1" dirty="0" smtClean="0">
                <a:solidFill>
                  <a:schemeClr val="bg1"/>
                </a:solidFill>
              </a:rPr>
              <a:t>C</a:t>
            </a:r>
            <a:endParaRPr lang="en-US" b="1" dirty="0">
              <a:solidFill>
                <a:schemeClr val="bg1"/>
              </a:solidFill>
            </a:endParaRPr>
          </a:p>
        </p:txBody>
      </p:sp>
      <p:sp>
        <p:nvSpPr>
          <p:cNvPr id="21" name="TextBox 20"/>
          <p:cNvSpPr txBox="1"/>
          <p:nvPr/>
        </p:nvSpPr>
        <p:spPr>
          <a:xfrm>
            <a:off x="10896159" y="2265082"/>
            <a:ext cx="627096" cy="461665"/>
          </a:xfrm>
          <a:prstGeom prst="rect">
            <a:avLst/>
          </a:prstGeom>
          <a:noFill/>
        </p:spPr>
        <p:txBody>
          <a:bodyPr wrap="none" rtlCol="0">
            <a:spAutoFit/>
          </a:bodyPr>
          <a:lstStyle/>
          <a:p>
            <a:pPr algn="ctr"/>
            <a:r>
              <a:rPr lang="en-US" sz="1200" dirty="0"/>
              <a:t>Planar</a:t>
            </a:r>
          </a:p>
          <a:p>
            <a:pPr algn="ctr"/>
            <a:r>
              <a:rPr lang="en-US" sz="1200" dirty="0"/>
              <a:t>Array</a:t>
            </a:r>
          </a:p>
        </p:txBody>
      </p:sp>
      <p:cxnSp>
        <p:nvCxnSpPr>
          <p:cNvPr id="23" name="Straight Arrow Connector 22"/>
          <p:cNvCxnSpPr>
            <a:stCxn id="21" idx="2"/>
          </p:cNvCxnSpPr>
          <p:nvPr/>
        </p:nvCxnSpPr>
        <p:spPr>
          <a:xfrm flipH="1">
            <a:off x="11090735" y="2726747"/>
            <a:ext cx="118972" cy="3699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10395932" y="1350508"/>
            <a:ext cx="1080296" cy="276999"/>
          </a:xfrm>
          <a:prstGeom prst="rect">
            <a:avLst/>
          </a:prstGeom>
          <a:noFill/>
        </p:spPr>
        <p:txBody>
          <a:bodyPr wrap="none" rtlCol="0">
            <a:spAutoFit/>
          </a:bodyPr>
          <a:lstStyle/>
          <a:p>
            <a:r>
              <a:rPr lang="en-US" sz="1200" dirty="0"/>
              <a:t>Domed Array</a:t>
            </a:r>
          </a:p>
        </p:txBody>
      </p:sp>
      <p:cxnSp>
        <p:nvCxnSpPr>
          <p:cNvPr id="31" name="Straight Arrow Connector 30"/>
          <p:cNvCxnSpPr>
            <a:stCxn id="29" idx="2"/>
          </p:cNvCxnSpPr>
          <p:nvPr/>
        </p:nvCxnSpPr>
        <p:spPr>
          <a:xfrm flipH="1">
            <a:off x="10892068" y="1627506"/>
            <a:ext cx="44012" cy="352084"/>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254" name="Straight Arrow Connector 253"/>
          <p:cNvCxnSpPr/>
          <p:nvPr/>
        </p:nvCxnSpPr>
        <p:spPr>
          <a:xfrm>
            <a:off x="9944101" y="1767928"/>
            <a:ext cx="276225"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8736643" y="1271363"/>
            <a:ext cx="1080745" cy="461665"/>
          </a:xfrm>
          <a:prstGeom prst="rect">
            <a:avLst/>
          </a:prstGeom>
          <a:noFill/>
        </p:spPr>
        <p:txBody>
          <a:bodyPr wrap="none" rtlCol="0">
            <a:spAutoFit/>
          </a:bodyPr>
          <a:lstStyle/>
          <a:p>
            <a:pPr algn="ctr"/>
            <a:r>
              <a:rPr lang="en-US" sz="1200" dirty="0"/>
              <a:t>LED Pointing</a:t>
            </a:r>
          </a:p>
          <a:p>
            <a:pPr algn="ctr"/>
            <a:r>
              <a:rPr lang="en-US" sz="1200" dirty="0"/>
              <a:t>Error (Dome)</a:t>
            </a:r>
          </a:p>
        </p:txBody>
      </p:sp>
      <p:cxnSp>
        <p:nvCxnSpPr>
          <p:cNvPr id="322" name="Curved Connector 321"/>
          <p:cNvCxnSpPr/>
          <p:nvPr/>
        </p:nvCxnSpPr>
        <p:spPr>
          <a:xfrm rot="16200000" flipH="1">
            <a:off x="9809549" y="1463448"/>
            <a:ext cx="277655" cy="261977"/>
          </a:xfrm>
          <a:prstGeom prst="curvedConnector3">
            <a:avLst>
              <a:gd name="adj1" fmla="val 197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0" name="Group 309"/>
          <p:cNvGrpSpPr/>
          <p:nvPr/>
        </p:nvGrpSpPr>
        <p:grpSpPr>
          <a:xfrm rot="5400000">
            <a:off x="1795177" y="1801537"/>
            <a:ext cx="927778" cy="107137"/>
            <a:chOff x="3089756" y="5072630"/>
            <a:chExt cx="1196346" cy="182518"/>
          </a:xfrm>
        </p:grpSpPr>
        <p:sp>
          <p:nvSpPr>
            <p:cNvPr id="454" name="Flowchart: Delay 4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55" name="Straight Connector 4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56" name="Straight Connector 4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291" name="Straight Connector 290"/>
          <p:cNvCxnSpPr/>
          <p:nvPr/>
        </p:nvCxnSpPr>
        <p:spPr>
          <a:xfrm flipV="1">
            <a:off x="886069" y="4352571"/>
            <a:ext cx="2731224" cy="9312"/>
          </a:xfrm>
          <a:prstGeom prst="line">
            <a:avLst/>
          </a:prstGeom>
        </p:spPr>
        <p:style>
          <a:lnRef idx="3">
            <a:schemeClr val="dk1"/>
          </a:lnRef>
          <a:fillRef idx="0">
            <a:schemeClr val="dk1"/>
          </a:fillRef>
          <a:effectRef idx="2">
            <a:schemeClr val="dk1"/>
          </a:effectRef>
          <a:fontRef idx="minor">
            <a:schemeClr val="tx1"/>
          </a:fontRef>
        </p:style>
      </p:cxnSp>
      <p:sp>
        <p:nvSpPr>
          <p:cNvPr id="292" name="Snip Same Side Corner Rectangle 291"/>
          <p:cNvSpPr/>
          <p:nvPr/>
        </p:nvSpPr>
        <p:spPr>
          <a:xfrm>
            <a:off x="2083459" y="4226640"/>
            <a:ext cx="370192" cy="11555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69" name="Group 468"/>
          <p:cNvGrpSpPr/>
          <p:nvPr/>
        </p:nvGrpSpPr>
        <p:grpSpPr>
          <a:xfrm rot="5400000">
            <a:off x="2066245" y="1800944"/>
            <a:ext cx="927778" cy="107137"/>
            <a:chOff x="3089756" y="5072630"/>
            <a:chExt cx="1196346" cy="182518"/>
          </a:xfrm>
        </p:grpSpPr>
        <p:sp>
          <p:nvSpPr>
            <p:cNvPr id="470" name="Flowchart: Delay 46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1" name="Straight Connector 47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2" name="Straight Connector 471"/>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3" name="Group 472"/>
          <p:cNvGrpSpPr/>
          <p:nvPr/>
        </p:nvGrpSpPr>
        <p:grpSpPr>
          <a:xfrm rot="5400000">
            <a:off x="2349564" y="1799587"/>
            <a:ext cx="927778" cy="107137"/>
            <a:chOff x="3089756" y="5072630"/>
            <a:chExt cx="1196346" cy="182518"/>
          </a:xfrm>
        </p:grpSpPr>
        <p:sp>
          <p:nvSpPr>
            <p:cNvPr id="474" name="Flowchart: Delay 47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5" name="Straight Connector 47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6" name="Straight Connector 47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7" name="Group 476"/>
          <p:cNvGrpSpPr/>
          <p:nvPr/>
        </p:nvGrpSpPr>
        <p:grpSpPr>
          <a:xfrm rot="5400000">
            <a:off x="2636508" y="1799587"/>
            <a:ext cx="927778" cy="107137"/>
            <a:chOff x="3089756" y="5072630"/>
            <a:chExt cx="1196346" cy="182518"/>
          </a:xfrm>
        </p:grpSpPr>
        <p:sp>
          <p:nvSpPr>
            <p:cNvPr id="478" name="Flowchart: Delay 47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9" name="Straight Connector 47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80" name="Straight Connector 47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178" name="Straight Arrow Connector 177"/>
          <p:cNvCxnSpPr/>
          <p:nvPr/>
        </p:nvCxnSpPr>
        <p:spPr>
          <a:xfrm flipH="1">
            <a:off x="2274377" y="2323864"/>
            <a:ext cx="1132042" cy="19001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2" name="Group 541"/>
          <p:cNvGrpSpPr/>
          <p:nvPr/>
        </p:nvGrpSpPr>
        <p:grpSpPr>
          <a:xfrm rot="5400000">
            <a:off x="656149" y="1794827"/>
            <a:ext cx="927778" cy="107137"/>
            <a:chOff x="3089756" y="5072630"/>
            <a:chExt cx="1196346" cy="182518"/>
          </a:xfrm>
        </p:grpSpPr>
        <p:sp>
          <p:nvSpPr>
            <p:cNvPr id="543" name="Flowchart: Delay 542"/>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4" name="Straight Connector 543"/>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5" name="Straight Connector 544"/>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46" name="Group 545"/>
          <p:cNvGrpSpPr/>
          <p:nvPr/>
        </p:nvGrpSpPr>
        <p:grpSpPr>
          <a:xfrm rot="5400000">
            <a:off x="939469" y="1793470"/>
            <a:ext cx="927778" cy="107137"/>
            <a:chOff x="3089756" y="5072630"/>
            <a:chExt cx="1196346" cy="182518"/>
          </a:xfrm>
        </p:grpSpPr>
        <p:sp>
          <p:nvSpPr>
            <p:cNvPr id="547" name="Flowchart: Delay 546"/>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8" name="Straight Connector 547"/>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9" name="Straight Connector 548"/>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0" name="Group 549"/>
          <p:cNvGrpSpPr/>
          <p:nvPr/>
        </p:nvGrpSpPr>
        <p:grpSpPr>
          <a:xfrm rot="5400000">
            <a:off x="1232762" y="1793470"/>
            <a:ext cx="927778" cy="107137"/>
            <a:chOff x="3089756" y="5072630"/>
            <a:chExt cx="1196346" cy="182518"/>
          </a:xfrm>
        </p:grpSpPr>
        <p:sp>
          <p:nvSpPr>
            <p:cNvPr id="551" name="Flowchart: Delay 5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2" name="Straight Connector 5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3" name="Straight Connector 5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4" name="Group 553"/>
          <p:cNvGrpSpPr/>
          <p:nvPr/>
        </p:nvGrpSpPr>
        <p:grpSpPr>
          <a:xfrm rot="5400000">
            <a:off x="1515957" y="1800289"/>
            <a:ext cx="927778" cy="107137"/>
            <a:chOff x="3089756" y="5072630"/>
            <a:chExt cx="1196346" cy="182518"/>
          </a:xfrm>
        </p:grpSpPr>
        <p:sp>
          <p:nvSpPr>
            <p:cNvPr id="555" name="Flowchart: Delay 554"/>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6" name="Straight Connector 55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7" name="Straight Connector 55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93" name="Group 492"/>
          <p:cNvGrpSpPr/>
          <p:nvPr/>
        </p:nvGrpSpPr>
        <p:grpSpPr>
          <a:xfrm rot="5400000">
            <a:off x="2926052" y="1806406"/>
            <a:ext cx="927778" cy="107137"/>
            <a:chOff x="3089756" y="5072630"/>
            <a:chExt cx="1196346" cy="182518"/>
          </a:xfrm>
        </p:grpSpPr>
        <p:sp>
          <p:nvSpPr>
            <p:cNvPr id="494" name="Flowchart: Delay 49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95" name="Straight Connector 49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96" name="Straight Connector 49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58" name="TextBox 557"/>
              <p:cNvSpPr txBox="1"/>
              <p:nvPr/>
            </p:nvSpPr>
            <p:spPr>
              <a:xfrm rot="18087867">
                <a:off x="2335954" y="2999810"/>
                <a:ext cx="7710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m:oMathPara>
                </a14:m>
                <a:endParaRPr lang="en-US" dirty="0">
                  <a:solidFill>
                    <a:srgbClr val="FF0000"/>
                  </a:solidFill>
                </a:endParaRPr>
              </a:p>
            </p:txBody>
          </p:sp>
        </mc:Choice>
        <mc:Fallback xmlns="">
          <p:sp>
            <p:nvSpPr>
              <p:cNvPr id="558" name="TextBox 557"/>
              <p:cNvSpPr txBox="1">
                <a:spLocks noRot="1" noChangeAspect="1" noMove="1" noResize="1" noEditPoints="1" noAdjustHandles="1" noChangeArrowheads="1" noChangeShapeType="1" noTextEdit="1"/>
              </p:cNvSpPr>
              <p:nvPr/>
            </p:nvSpPr>
            <p:spPr>
              <a:xfrm rot="18087867">
                <a:off x="2335952" y="2542610"/>
                <a:ext cx="771045" cy="369332"/>
              </a:xfrm>
              <a:prstGeom prst="rect">
                <a:avLst/>
              </a:prstGeom>
              <a:blipFill rotWithShape="0">
                <a:blip r:embed="rId9"/>
                <a:stretch>
                  <a:fillRect/>
                </a:stretch>
              </a:blipFill>
            </p:spPr>
            <p:txBody>
              <a:bodyPr/>
              <a:lstStyle/>
              <a:p>
                <a:r>
                  <a:rPr lang="en-US">
                    <a:noFill/>
                  </a:rPr>
                  <a:t> </a:t>
                </a:r>
              </a:p>
            </p:txBody>
          </p:sp>
        </mc:Fallback>
      </mc:AlternateContent>
      <p:grpSp>
        <p:nvGrpSpPr>
          <p:cNvPr id="566" name="Group 565"/>
          <p:cNvGrpSpPr/>
          <p:nvPr/>
        </p:nvGrpSpPr>
        <p:grpSpPr>
          <a:xfrm>
            <a:off x="-2880756" y="5165531"/>
            <a:ext cx="2581538" cy="605935"/>
            <a:chOff x="1043833" y="3794454"/>
            <a:chExt cx="2507668" cy="559324"/>
          </a:xfrm>
        </p:grpSpPr>
        <mc:AlternateContent xmlns:mc="http://schemas.openxmlformats.org/markup-compatibility/2006" xmlns:a14="http://schemas.microsoft.com/office/drawing/2010/main">
          <mc:Choice Requires="a14">
            <p:sp>
              <p:nvSpPr>
                <p:cNvPr id="197" name="TextBox 196"/>
                <p:cNvSpPr txBox="1"/>
                <p:nvPr/>
              </p:nvSpPr>
              <p:spPr>
                <a:xfrm>
                  <a:off x="1043833" y="3794454"/>
                  <a:ext cx="1712411" cy="559324"/>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𝑟</m:t>
                            </m:r>
                          </m:num>
                          <m:den>
                            <m:func>
                              <m:funcPr>
                                <m:ctrlPr>
                                  <a:rPr lang="en-US" b="0" i="1" smtClean="0">
                                    <a:latin typeface="Cambria Math" charset="0"/>
                                  </a:rPr>
                                </m:ctrlPr>
                              </m:funcPr>
                              <m:fName>
                                <m:r>
                                  <m:rPr>
                                    <m:sty m:val="p"/>
                                  </m:rPr>
                                  <a:rPr lang="en-US" b="0" i="0" smtClean="0">
                                    <a:latin typeface="Cambria Math" panose="02040503050406030204" pitchFamily="18" charset="0"/>
                                  </a:rPr>
                                  <m:t>cos</m:t>
                                </m:r>
                              </m:fName>
                              <m:e>
                                <m:d>
                                  <m:dPr>
                                    <m:ctrlPr>
                                      <a:rPr lang="en-US" b="0" i="1" smtClean="0">
                                        <a:latin typeface="Cambria Math" charset="0"/>
                                      </a:rPr>
                                    </m:ctrlPr>
                                  </m:dPr>
                                  <m:e>
                                    <m:r>
                                      <a:rPr lang="en-US" b="0" i="1" smtClean="0">
                                        <a:latin typeface="Cambria Math" panose="02040503050406030204" pitchFamily="18" charset="0"/>
                                      </a:rPr>
                                      <m:t>𝜃</m:t>
                                    </m:r>
                                  </m:e>
                                </m:d>
                              </m:e>
                            </m:func>
                          </m:den>
                        </m:f>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oMath>
                    </m:oMathPara>
                  </a14:m>
                  <a:endParaRPr lang="en-US" dirty="0"/>
                </a:p>
              </p:txBody>
            </p:sp>
          </mc:Choice>
          <mc:Fallback xmlns="">
            <p:sp>
              <p:nvSpPr>
                <p:cNvPr id="197" name="TextBox 196"/>
                <p:cNvSpPr txBox="1">
                  <a:spLocks noRot="1" noChangeAspect="1" noMove="1" noResize="1" noEditPoints="1" noAdjustHandles="1" noChangeArrowheads="1" noChangeShapeType="1" noTextEdit="1"/>
                </p:cNvSpPr>
                <p:nvPr/>
              </p:nvSpPr>
              <p:spPr>
                <a:xfrm>
                  <a:off x="1043833" y="3794454"/>
                  <a:ext cx="1774075" cy="605935"/>
                </a:xfrm>
                <a:prstGeom prst="rect">
                  <a:avLst/>
                </a:prstGeom>
                <a:blipFill rotWithShape="0">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3" name="TextBox 562"/>
                <p:cNvSpPr txBox="1"/>
                <p:nvPr/>
              </p:nvSpPr>
              <p:spPr>
                <a:xfrm>
                  <a:off x="2774741" y="3916883"/>
                  <a:ext cx="776760" cy="340921"/>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63" name="TextBox 562"/>
                <p:cNvSpPr txBox="1">
                  <a:spLocks noRot="1" noChangeAspect="1" noMove="1" noResize="1" noEditPoints="1" noAdjustHandles="1" noChangeArrowheads="1" noChangeShapeType="1" noTextEdit="1"/>
                </p:cNvSpPr>
                <p:nvPr/>
              </p:nvSpPr>
              <p:spPr>
                <a:xfrm>
                  <a:off x="2774741" y="3916883"/>
                  <a:ext cx="810863" cy="369332"/>
                </a:xfrm>
                <a:prstGeom prst="rect">
                  <a:avLst/>
                </a:prstGeom>
                <a:blipFill rotWithShape="0">
                  <a:blip r:embed="rId11"/>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4" name="TextBox 563"/>
              <p:cNvSpPr txBox="1"/>
              <p:nvPr/>
            </p:nvSpPr>
            <p:spPr>
              <a:xfrm>
                <a:off x="-1260546" y="6452527"/>
                <a:ext cx="8108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m:t>
                      </m:r>
                    </m:oMath>
                  </m:oMathPara>
                </a14:m>
                <a:endParaRPr lang="en-US" dirty="0"/>
              </a:p>
            </p:txBody>
          </p:sp>
        </mc:Choice>
        <mc:Fallback xmlns="">
          <p:sp>
            <p:nvSpPr>
              <p:cNvPr id="564" name="TextBox 563"/>
              <p:cNvSpPr txBox="1">
                <a:spLocks noRot="1" noChangeAspect="1" noMove="1" noResize="1" noEditPoints="1" noAdjustHandles="1" noChangeArrowheads="1" noChangeShapeType="1" noTextEdit="1"/>
              </p:cNvSpPr>
              <p:nvPr/>
            </p:nvSpPr>
            <p:spPr>
              <a:xfrm>
                <a:off x="-1260546" y="5995327"/>
                <a:ext cx="810863"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5" name="TextBox 564"/>
              <p:cNvSpPr txBox="1"/>
              <p:nvPr/>
            </p:nvSpPr>
            <p:spPr>
              <a:xfrm>
                <a:off x="-2344592" y="4179410"/>
                <a:ext cx="2168094" cy="5986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𝐼𝑛𝑡𝑒𝑛𝑠𝑖𝑡𝑦</m:t>
                      </m:r>
                      <m:r>
                        <a:rPr lang="en-US" sz="1600" i="1">
                          <a:latin typeface="Cambria Math" panose="02040503050406030204" pitchFamily="18" charset="0"/>
                        </a:rPr>
                        <m:t> ∝ </m:t>
                      </m:r>
                      <m:f>
                        <m:fPr>
                          <m:ctrlPr>
                            <a:rPr lang="en-US" sz="1600" i="1">
                              <a:latin typeface="Cambria Math" charset="0"/>
                            </a:rPr>
                          </m:ctrlPr>
                        </m:fPr>
                        <m:num>
                          <m:r>
                            <a:rPr lang="en-US" sz="1600" i="1">
                              <a:latin typeface="Cambria Math" panose="02040503050406030204" pitchFamily="18" charset="0"/>
                            </a:rPr>
                            <m:t>1</m:t>
                          </m:r>
                        </m:num>
                        <m:den>
                          <m:sSup>
                            <m:sSupPr>
                              <m:ctrlPr>
                                <a:rPr lang="en-US" sz="1600" i="1">
                                  <a:latin typeface="Cambria Math" charset="0"/>
                                </a:rPr>
                              </m:ctrlPr>
                            </m:sSupPr>
                            <m:e>
                              <m:r>
                                <a:rPr lang="en-US" sz="1600" i="1">
                                  <a:latin typeface="Cambria Math" panose="02040503050406030204" pitchFamily="18" charset="0"/>
                                </a:rPr>
                                <m:t>(</m:t>
                              </m:r>
                              <m:r>
                                <a:rPr lang="en-US" sz="1600" i="1">
                                  <a:latin typeface="Cambria Math" panose="02040503050406030204" pitchFamily="18" charset="0"/>
                                </a:rPr>
                                <m:t>𝑟</m:t>
                              </m:r>
                              <m:r>
                                <a:rPr lang="en-US" sz="1600" i="1">
                                  <a:latin typeface="Cambria Math" panose="02040503050406030204" pitchFamily="18" charset="0"/>
                                </a:rPr>
                                <m:t>+</m:t>
                              </m:r>
                              <m:r>
                                <a:rPr lang="en-US" sz="1600" i="1">
                                  <a:latin typeface="Cambria Math" panose="02040503050406030204" pitchFamily="18" charset="0"/>
                                </a:rPr>
                                <m:t>𝛿</m:t>
                              </m:r>
                              <m:r>
                                <a:rPr lang="en-US" sz="1600" i="1">
                                  <a:latin typeface="Cambria Math" panose="02040503050406030204" pitchFamily="18" charset="0"/>
                                </a:rPr>
                                <m:t>)</m:t>
                              </m:r>
                            </m:e>
                            <m:sup>
                              <m:r>
                                <a:rPr lang="en-US" sz="1600" i="1">
                                  <a:latin typeface="Cambria Math" panose="02040503050406030204" pitchFamily="18" charset="0"/>
                                </a:rPr>
                                <m:t>2</m:t>
                              </m:r>
                            </m:sup>
                          </m:sSup>
                        </m:den>
                      </m:f>
                    </m:oMath>
                  </m:oMathPara>
                </a14:m>
                <a:endParaRPr lang="en-US" sz="1600" dirty="0"/>
              </a:p>
            </p:txBody>
          </p:sp>
        </mc:Choice>
        <mc:Fallback xmlns="">
          <p:sp>
            <p:nvSpPr>
              <p:cNvPr id="565" name="TextBox 564"/>
              <p:cNvSpPr txBox="1">
                <a:spLocks noRot="1" noChangeAspect="1" noMove="1" noResize="1" noEditPoints="1" noAdjustHandles="1" noChangeArrowheads="1" noChangeShapeType="1" noTextEdit="1"/>
              </p:cNvSpPr>
              <p:nvPr/>
            </p:nvSpPr>
            <p:spPr>
              <a:xfrm>
                <a:off x="-2344592" y="3722209"/>
                <a:ext cx="2168093" cy="59862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9" name="TextBox 568"/>
              <p:cNvSpPr txBox="1"/>
              <p:nvPr/>
            </p:nvSpPr>
            <p:spPr>
              <a:xfrm>
                <a:off x="1940909" y="2947361"/>
                <a:ext cx="3628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569" name="TextBox 568"/>
              <p:cNvSpPr txBox="1">
                <a:spLocks noRot="1" noChangeAspect="1" noMove="1" noResize="1" noEditPoints="1" noAdjustHandles="1" noChangeArrowheads="1" noChangeShapeType="1" noTextEdit="1"/>
              </p:cNvSpPr>
              <p:nvPr/>
            </p:nvSpPr>
            <p:spPr>
              <a:xfrm>
                <a:off x="1940908" y="2490161"/>
                <a:ext cx="362855" cy="369332"/>
              </a:xfrm>
              <a:prstGeom prst="rect">
                <a:avLst/>
              </a:prstGeom>
              <a:blipFill rotWithShape="0">
                <a:blip r:embed="rId14"/>
                <a:stretch>
                  <a:fillRect/>
                </a:stretch>
              </a:blipFill>
            </p:spPr>
            <p:txBody>
              <a:bodyPr/>
              <a:lstStyle/>
              <a:p>
                <a:r>
                  <a:rPr lang="en-US">
                    <a:noFill/>
                  </a:rPr>
                  <a:t> </a:t>
                </a:r>
              </a:p>
            </p:txBody>
          </p:sp>
        </mc:Fallback>
      </mc:AlternateContent>
      <p:grpSp>
        <p:nvGrpSpPr>
          <p:cNvPr id="4" name="Group 3"/>
          <p:cNvGrpSpPr/>
          <p:nvPr/>
        </p:nvGrpSpPr>
        <p:grpSpPr>
          <a:xfrm>
            <a:off x="3825320" y="1330606"/>
            <a:ext cx="4013170" cy="3009293"/>
            <a:chOff x="3825319" y="873405"/>
            <a:chExt cx="4013170" cy="3009293"/>
          </a:xfrm>
        </p:grpSpPr>
        <p:sp>
          <p:nvSpPr>
            <p:cNvPr id="326" name="Isosceles Triangle 325"/>
            <p:cNvSpPr/>
            <p:nvPr/>
          </p:nvSpPr>
          <p:spPr>
            <a:xfrm>
              <a:off x="5535207" y="191891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7" name="Isosceles Triangle 326"/>
            <p:cNvSpPr/>
            <p:nvPr/>
          </p:nvSpPr>
          <p:spPr>
            <a:xfrm rot="399106">
              <a:off x="5650906" y="1887190"/>
              <a:ext cx="326220" cy="1798617"/>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8" name="Isosceles Triangle 327"/>
            <p:cNvSpPr/>
            <p:nvPr/>
          </p:nvSpPr>
          <p:spPr>
            <a:xfrm rot="616033">
              <a:off x="5809539" y="1924054"/>
              <a:ext cx="299139" cy="18108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9" name="Isosceles Triangle 328"/>
            <p:cNvSpPr/>
            <p:nvPr/>
          </p:nvSpPr>
          <p:spPr>
            <a:xfrm rot="1177602">
              <a:off x="5898946" y="1988850"/>
              <a:ext cx="300510" cy="177934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0" name="Isosceles Triangle 329"/>
            <p:cNvSpPr/>
            <p:nvPr/>
          </p:nvSpPr>
          <p:spPr>
            <a:xfrm rot="1838093">
              <a:off x="5954151" y="2035776"/>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1" name="Isosceles Triangle 330"/>
            <p:cNvSpPr/>
            <p:nvPr/>
          </p:nvSpPr>
          <p:spPr>
            <a:xfrm rot="2244894">
              <a:off x="6048023" y="2113477"/>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2" name="Isosceles Triangle 331"/>
            <p:cNvSpPr/>
            <p:nvPr/>
          </p:nvSpPr>
          <p:spPr>
            <a:xfrm rot="2747948">
              <a:off x="6126933" y="2305741"/>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3" name="Isosceles Triangle 332"/>
            <p:cNvSpPr/>
            <p:nvPr/>
          </p:nvSpPr>
          <p:spPr>
            <a:xfrm rot="3231478">
              <a:off x="6213571" y="2430600"/>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4" name="Isosceles Triangle 333"/>
            <p:cNvSpPr/>
            <p:nvPr/>
          </p:nvSpPr>
          <p:spPr>
            <a:xfrm rot="21200894" flipH="1">
              <a:off x="5406965" y="192280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35" name="Isosceles Triangle 334"/>
            <p:cNvSpPr/>
            <p:nvPr/>
          </p:nvSpPr>
          <p:spPr>
            <a:xfrm rot="20912450" flipH="1">
              <a:off x="5277683" y="1969358"/>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6" name="Isosceles Triangle 335"/>
            <p:cNvSpPr/>
            <p:nvPr/>
          </p:nvSpPr>
          <p:spPr>
            <a:xfrm rot="20422398" flipH="1">
              <a:off x="5158115" y="1987231"/>
              <a:ext cx="334056" cy="17732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7" name="Isosceles Triangle 336"/>
            <p:cNvSpPr/>
            <p:nvPr/>
          </p:nvSpPr>
          <p:spPr>
            <a:xfrm rot="19761907" flipH="1">
              <a:off x="5119005" y="2024972"/>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Isosceles Triangle 337"/>
            <p:cNvSpPr/>
            <p:nvPr/>
          </p:nvSpPr>
          <p:spPr>
            <a:xfrm rot="19355106" flipH="1">
              <a:off x="4995382" y="2107529"/>
              <a:ext cx="339748" cy="1759601"/>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9" name="Isosceles Triangle 338"/>
            <p:cNvSpPr/>
            <p:nvPr/>
          </p:nvSpPr>
          <p:spPr>
            <a:xfrm rot="18852052" flipH="1">
              <a:off x="4879353" y="2304066"/>
              <a:ext cx="389685" cy="15416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0" name="Isosceles Triangle 339"/>
            <p:cNvSpPr/>
            <p:nvPr/>
          </p:nvSpPr>
          <p:spPr>
            <a:xfrm rot="18368522" flipH="1">
              <a:off x="4812512" y="2419795"/>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41" name="Group 340"/>
            <p:cNvGrpSpPr/>
            <p:nvPr/>
          </p:nvGrpSpPr>
          <p:grpSpPr>
            <a:xfrm rot="5400000">
              <a:off x="5252173" y="1298014"/>
              <a:ext cx="890820" cy="108515"/>
              <a:chOff x="3137412" y="5072630"/>
              <a:chExt cx="1148690" cy="184866"/>
            </a:xfrm>
          </p:grpSpPr>
          <p:sp>
            <p:nvSpPr>
              <p:cNvPr id="400" name="Flowchart: Delay 39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02" name="Straight Connector 401"/>
              <p:cNvCxnSpPr/>
              <p:nvPr/>
            </p:nvCxnSpPr>
            <p:spPr>
              <a:xfrm rot="16200000" flipH="1" flipV="1">
                <a:off x="3580337" y="4812222"/>
                <a:ext cx="2349" cy="888200"/>
              </a:xfrm>
              <a:prstGeom prst="line">
                <a:avLst/>
              </a:prstGeom>
            </p:spPr>
            <p:style>
              <a:lnRef idx="3">
                <a:schemeClr val="dk1"/>
              </a:lnRef>
              <a:fillRef idx="0">
                <a:schemeClr val="dk1"/>
              </a:fillRef>
              <a:effectRef idx="2">
                <a:schemeClr val="dk1"/>
              </a:effectRef>
              <a:fontRef idx="minor">
                <a:schemeClr val="tx1"/>
              </a:fontRef>
            </p:style>
          </p:cxnSp>
        </p:grpSp>
        <p:grpSp>
          <p:nvGrpSpPr>
            <p:cNvPr id="342" name="Group 341"/>
            <p:cNvGrpSpPr/>
            <p:nvPr/>
          </p:nvGrpSpPr>
          <p:grpSpPr>
            <a:xfrm rot="16200000">
              <a:off x="5787847" y="1043158"/>
              <a:ext cx="1499159" cy="1226171"/>
              <a:chOff x="5310445" y="4183919"/>
              <a:chExt cx="1411082" cy="1289431"/>
            </a:xfrm>
          </p:grpSpPr>
          <p:grpSp>
            <p:nvGrpSpPr>
              <p:cNvPr id="374" name="Group 373"/>
              <p:cNvGrpSpPr/>
              <p:nvPr/>
            </p:nvGrpSpPr>
            <p:grpSpPr>
              <a:xfrm rot="2083711" flipH="1">
                <a:off x="5514549" y="5102844"/>
                <a:ext cx="932111" cy="120495"/>
                <a:chOff x="3089756" y="5072630"/>
                <a:chExt cx="1196346" cy="182518"/>
              </a:xfrm>
            </p:grpSpPr>
            <p:sp>
              <p:nvSpPr>
                <p:cNvPr id="391" name="Flowchart: Delay 39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92" name="Straight Connector 39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3" name="Straight Connector 39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5" name="Group 374"/>
              <p:cNvGrpSpPr/>
              <p:nvPr/>
            </p:nvGrpSpPr>
            <p:grpSpPr>
              <a:xfrm rot="2625709" flipH="1">
                <a:off x="5310445" y="5352855"/>
                <a:ext cx="932111" cy="120495"/>
                <a:chOff x="3089756" y="5072630"/>
                <a:chExt cx="1196346" cy="182518"/>
              </a:xfrm>
            </p:grpSpPr>
            <p:sp>
              <p:nvSpPr>
                <p:cNvPr id="388" name="Flowchart: Delay 38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0" name="Straight Connector 38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6" name="Group 375"/>
              <p:cNvGrpSpPr/>
              <p:nvPr/>
            </p:nvGrpSpPr>
            <p:grpSpPr>
              <a:xfrm rot="1602561" flipH="1">
                <a:off x="5673398" y="4818090"/>
                <a:ext cx="934590" cy="126064"/>
                <a:chOff x="3089756" y="5064194"/>
                <a:chExt cx="1199528" cy="190954"/>
              </a:xfrm>
            </p:grpSpPr>
            <p:sp>
              <p:nvSpPr>
                <p:cNvPr id="385" name="Flowchart: Delay 384"/>
                <p:cNvSpPr/>
                <p:nvPr/>
              </p:nvSpPr>
              <p:spPr>
                <a:xfrm>
                  <a:off x="4027567" y="5064194"/>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6" name="Straight Connector 38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7" name="Straight Connector 38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7" name="Group 376"/>
              <p:cNvGrpSpPr/>
              <p:nvPr/>
            </p:nvGrpSpPr>
            <p:grpSpPr>
              <a:xfrm rot="1022010" flipH="1">
                <a:off x="5788720" y="4512098"/>
                <a:ext cx="932111" cy="120495"/>
                <a:chOff x="3089756" y="5072630"/>
                <a:chExt cx="1196346" cy="182518"/>
              </a:xfrm>
            </p:grpSpPr>
            <p:sp>
              <p:nvSpPr>
                <p:cNvPr id="382" name="Flowchart: Delay 381"/>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4" name="Straight Connector 383"/>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8" name="Group 377"/>
              <p:cNvGrpSpPr/>
              <p:nvPr/>
            </p:nvGrpSpPr>
            <p:grpSpPr>
              <a:xfrm rot="427689" flipH="1">
                <a:off x="5849390" y="4183919"/>
                <a:ext cx="872137" cy="173243"/>
                <a:chOff x="3166731" y="5072630"/>
                <a:chExt cx="1119371" cy="262417"/>
              </a:xfrm>
            </p:grpSpPr>
            <p:sp>
              <p:nvSpPr>
                <p:cNvPr id="379" name="Flowchart: Delay 378"/>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p:cNvCxnSpPr/>
                <p:nvPr/>
              </p:nvCxnSpPr>
              <p:spPr>
                <a:xfrm rot="16627689" flipH="1" flipV="1">
                  <a:off x="3519066" y="4832276"/>
                  <a:ext cx="150436" cy="855106"/>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43" name="Group 342"/>
            <p:cNvGrpSpPr/>
            <p:nvPr/>
          </p:nvGrpSpPr>
          <p:grpSpPr>
            <a:xfrm rot="16200000" flipV="1">
              <a:off x="4075308" y="1041387"/>
              <a:ext cx="1544849" cy="1208885"/>
              <a:chOff x="5290147" y="4187841"/>
              <a:chExt cx="1494394" cy="1359615"/>
            </a:xfrm>
          </p:grpSpPr>
          <p:grpSp>
            <p:nvGrpSpPr>
              <p:cNvPr id="346" name="Group 345"/>
              <p:cNvGrpSpPr/>
              <p:nvPr/>
            </p:nvGrpSpPr>
            <p:grpSpPr>
              <a:xfrm rot="2083711" flipH="1">
                <a:off x="5504253" y="5165796"/>
                <a:ext cx="921852" cy="120495"/>
                <a:chOff x="3066581" y="5164281"/>
                <a:chExt cx="1183179" cy="182517"/>
              </a:xfrm>
            </p:grpSpPr>
            <p:sp>
              <p:nvSpPr>
                <p:cNvPr id="363" name="Flowchart: Delay 362"/>
                <p:cNvSpPr/>
                <p:nvPr/>
              </p:nvSpPr>
              <p:spPr>
                <a:xfrm>
                  <a:off x="3988044" y="5164281"/>
                  <a:ext cx="261716" cy="18251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4" name="Straight Connector 363"/>
                <p:cNvCxnSpPr/>
                <p:nvPr/>
              </p:nvCxnSpPr>
              <p:spPr>
                <a:xfrm flipH="1" flipV="1">
                  <a:off x="3157041" y="5170924"/>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p:cNvCxnSpPr/>
                <p:nvPr/>
              </p:nvCxnSpPr>
              <p:spPr>
                <a:xfrm flipH="1">
                  <a:off x="3066581" y="5343512"/>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7" name="Group 346"/>
              <p:cNvGrpSpPr/>
              <p:nvPr/>
            </p:nvGrpSpPr>
            <p:grpSpPr>
              <a:xfrm rot="2625709" flipH="1">
                <a:off x="5290147" y="5426961"/>
                <a:ext cx="932112" cy="120495"/>
                <a:chOff x="3042785" y="5174967"/>
                <a:chExt cx="1196346" cy="182518"/>
              </a:xfrm>
            </p:grpSpPr>
            <p:sp>
              <p:nvSpPr>
                <p:cNvPr id="360" name="Flowchart: Delay 359"/>
                <p:cNvSpPr/>
                <p:nvPr/>
              </p:nvSpPr>
              <p:spPr>
                <a:xfrm>
                  <a:off x="3977414" y="5174967"/>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1" name="Straight Connector 360"/>
                <p:cNvCxnSpPr/>
                <p:nvPr/>
              </p:nvCxnSpPr>
              <p:spPr>
                <a:xfrm flipH="1" flipV="1">
                  <a:off x="3133242" y="5184881"/>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62" name="Straight Connector 361"/>
                <p:cNvCxnSpPr/>
                <p:nvPr/>
              </p:nvCxnSpPr>
              <p:spPr>
                <a:xfrm flipH="1">
                  <a:off x="3042785" y="5357485"/>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8" name="Group 347"/>
              <p:cNvGrpSpPr/>
              <p:nvPr/>
            </p:nvGrpSpPr>
            <p:grpSpPr>
              <a:xfrm rot="1602561" flipH="1">
                <a:off x="5670977" y="4859753"/>
                <a:ext cx="934592" cy="126065"/>
                <a:chOff x="3068493" y="5122175"/>
                <a:chExt cx="1199530" cy="190954"/>
              </a:xfrm>
            </p:grpSpPr>
            <p:sp>
              <p:nvSpPr>
                <p:cNvPr id="357" name="Flowchart: Delay 356"/>
                <p:cNvSpPr/>
                <p:nvPr/>
              </p:nvSpPr>
              <p:spPr>
                <a:xfrm>
                  <a:off x="4006305" y="5122175"/>
                  <a:ext cx="261718" cy="182521"/>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8" name="Straight Connector 357"/>
                <p:cNvCxnSpPr/>
                <p:nvPr/>
              </p:nvCxnSpPr>
              <p:spPr>
                <a:xfrm flipH="1" flipV="1">
                  <a:off x="3158954" y="5140525"/>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59" name="Straight Connector 358"/>
                <p:cNvCxnSpPr/>
                <p:nvPr/>
              </p:nvCxnSpPr>
              <p:spPr>
                <a:xfrm flipH="1">
                  <a:off x="3068493" y="5313129"/>
                  <a:ext cx="935854" cy="0"/>
                </a:xfrm>
                <a:prstGeom prst="line">
                  <a:avLst/>
                </a:prstGeom>
              </p:spPr>
              <p:style>
                <a:lnRef idx="3">
                  <a:schemeClr val="dk1"/>
                </a:lnRef>
                <a:fillRef idx="0">
                  <a:schemeClr val="dk1"/>
                </a:fillRef>
                <a:effectRef idx="2">
                  <a:schemeClr val="dk1"/>
                </a:effectRef>
                <a:fontRef idx="minor">
                  <a:schemeClr val="tx1"/>
                </a:fontRef>
              </p:style>
            </p:cxnSp>
          </p:grpSp>
          <p:grpSp>
            <p:nvGrpSpPr>
              <p:cNvPr id="349" name="Group 348"/>
              <p:cNvGrpSpPr/>
              <p:nvPr/>
            </p:nvGrpSpPr>
            <p:grpSpPr>
              <a:xfrm rot="1022010" flipH="1">
                <a:off x="5788720" y="4512098"/>
                <a:ext cx="932111" cy="120495"/>
                <a:chOff x="3089756" y="5072630"/>
                <a:chExt cx="1196346" cy="182518"/>
              </a:xfrm>
            </p:grpSpPr>
            <p:sp>
              <p:nvSpPr>
                <p:cNvPr id="354" name="Flowchart: Delay 3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5" name="Straight Connector 3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6" name="Straight Connector 3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50" name="Group 349"/>
              <p:cNvGrpSpPr/>
              <p:nvPr/>
            </p:nvGrpSpPr>
            <p:grpSpPr>
              <a:xfrm rot="427689" flipH="1">
                <a:off x="5852430" y="4187841"/>
                <a:ext cx="932111" cy="120495"/>
                <a:chOff x="3089756" y="5072630"/>
                <a:chExt cx="1196346" cy="182518"/>
              </a:xfrm>
            </p:grpSpPr>
            <p:sp>
              <p:nvSpPr>
                <p:cNvPr id="351" name="Flowchart: Delay 3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2" name="Straight Connector 3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3" name="Straight Connector 3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cxnSp>
          <p:nvCxnSpPr>
            <p:cNvPr id="403" name="Straight Connector 402"/>
            <p:cNvCxnSpPr/>
            <p:nvPr/>
          </p:nvCxnSpPr>
          <p:spPr>
            <a:xfrm flipV="1">
              <a:off x="4325268" y="3869364"/>
              <a:ext cx="2731224" cy="9312"/>
            </a:xfrm>
            <a:prstGeom prst="line">
              <a:avLst/>
            </a:prstGeom>
          </p:spPr>
          <p:style>
            <a:lnRef idx="3">
              <a:schemeClr val="dk1"/>
            </a:lnRef>
            <a:fillRef idx="0">
              <a:schemeClr val="dk1"/>
            </a:fillRef>
            <a:effectRef idx="2">
              <a:schemeClr val="dk1"/>
            </a:effectRef>
            <a:fontRef idx="minor">
              <a:schemeClr val="tx1"/>
            </a:fontRef>
          </p:style>
        </p:cxnSp>
        <p:sp>
          <p:nvSpPr>
            <p:cNvPr id="404" name="Snip Same Side Corner Rectangle 403"/>
            <p:cNvSpPr/>
            <p:nvPr/>
          </p:nvSpPr>
          <p:spPr>
            <a:xfrm>
              <a:off x="5484557" y="3752956"/>
              <a:ext cx="370192" cy="11555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51" name="Group 150"/>
            <p:cNvGrpSpPr/>
            <p:nvPr/>
          </p:nvGrpSpPr>
          <p:grpSpPr>
            <a:xfrm rot="21072317">
              <a:off x="3979729" y="1791565"/>
              <a:ext cx="412781" cy="771670"/>
              <a:chOff x="4106221" y="1614781"/>
              <a:chExt cx="412781" cy="771670"/>
            </a:xfrm>
          </p:grpSpPr>
          <p:sp>
            <p:nvSpPr>
              <p:cNvPr id="521" name="Flowchart: Delay 520"/>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2" name="Straight Connector 521"/>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3" name="Straight Connector 522"/>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4" name="Group 523"/>
            <p:cNvGrpSpPr/>
            <p:nvPr/>
          </p:nvGrpSpPr>
          <p:grpSpPr>
            <a:xfrm rot="527683" flipH="1">
              <a:off x="6996820" y="1773516"/>
              <a:ext cx="412781" cy="771670"/>
              <a:chOff x="4106221" y="1614781"/>
              <a:chExt cx="412781" cy="771670"/>
            </a:xfrm>
          </p:grpSpPr>
          <p:sp>
            <p:nvSpPr>
              <p:cNvPr id="525" name="Flowchart: Delay 524"/>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6" name="Straight Connector 525"/>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7" name="Straight Connector 526"/>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rot="1017214" flipH="1">
              <a:off x="7166446" y="2085636"/>
              <a:ext cx="672043" cy="771670"/>
              <a:chOff x="3846959" y="1614781"/>
              <a:chExt cx="672043" cy="771670"/>
            </a:xfrm>
          </p:grpSpPr>
          <p:sp>
            <p:nvSpPr>
              <p:cNvPr id="529" name="Flowchart: Delay 528"/>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0" name="Straight Connector 529"/>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1" name="Straight Connector 530"/>
              <p:cNvCxnSpPr/>
              <p:nvPr/>
            </p:nvCxnSpPr>
            <p:spPr>
              <a:xfrm rot="1017214" flipH="1" flipV="1">
                <a:off x="3846959" y="1870472"/>
                <a:ext cx="566730" cy="302896"/>
              </a:xfrm>
              <a:prstGeom prst="line">
                <a:avLst/>
              </a:prstGeom>
            </p:spPr>
            <p:style>
              <a:lnRef idx="3">
                <a:schemeClr val="dk1"/>
              </a:lnRef>
              <a:fillRef idx="0">
                <a:schemeClr val="dk1"/>
              </a:fillRef>
              <a:effectRef idx="2">
                <a:schemeClr val="dk1"/>
              </a:effectRef>
              <a:fontRef idx="minor">
                <a:schemeClr val="tx1"/>
              </a:fontRef>
            </p:style>
          </p:cxnSp>
        </p:grpSp>
        <p:grpSp>
          <p:nvGrpSpPr>
            <p:cNvPr id="532" name="Group 531"/>
            <p:cNvGrpSpPr/>
            <p:nvPr/>
          </p:nvGrpSpPr>
          <p:grpSpPr>
            <a:xfrm rot="20723588">
              <a:off x="3825319" y="2032660"/>
              <a:ext cx="412781" cy="771670"/>
              <a:chOff x="4106221" y="1614781"/>
              <a:chExt cx="412781" cy="771670"/>
            </a:xfrm>
          </p:grpSpPr>
          <p:sp>
            <p:nvSpPr>
              <p:cNvPr id="533" name="Flowchart: Delay 532"/>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4" name="Straight Connector 533"/>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5" name="Straight Connector 534"/>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cxnSp>
          <p:nvCxnSpPr>
            <p:cNvPr id="536" name="Straight Arrow Connector 535"/>
            <p:cNvCxnSpPr>
              <a:stCxn id="391" idx="3"/>
            </p:cNvCxnSpPr>
            <p:nvPr/>
          </p:nvCxnSpPr>
          <p:spPr>
            <a:xfrm flipH="1">
              <a:off x="5684752" y="2100776"/>
              <a:ext cx="888645" cy="1628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p:cNvSpPr txBox="1"/>
                <p:nvPr/>
              </p:nvSpPr>
              <p:spPr>
                <a:xfrm rot="17925064">
                  <a:off x="5912145" y="2515842"/>
                  <a:ext cx="3628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oMath>
                    </m:oMathPara>
                  </a14:m>
                  <a:endParaRPr lang="en-US" dirty="0">
                    <a:solidFill>
                      <a:srgbClr val="FF0000"/>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rot="17925064">
                  <a:off x="5912146" y="2515842"/>
                  <a:ext cx="362855" cy="369332"/>
                </a:xfrm>
                <a:prstGeom prst="rect">
                  <a:avLst/>
                </a:prstGeom>
                <a:blipFill rotWithShape="0">
                  <a:blip r:embed="rId15"/>
                  <a:stretch>
                    <a:fillRect/>
                  </a:stretch>
                </a:blipFill>
              </p:spPr>
              <p:txBody>
                <a:bodyPr/>
                <a:lstStyle/>
                <a:p>
                  <a:r>
                    <a:rPr lang="en-US">
                      <a:noFill/>
                    </a:rPr>
                    <a:t> </a:t>
                  </a:r>
                </a:p>
              </p:txBody>
            </p:sp>
          </mc:Fallback>
        </mc:AlternateContent>
        <p:sp>
          <p:nvSpPr>
            <p:cNvPr id="3" name="TextBox 2"/>
            <p:cNvSpPr txBox="1"/>
            <p:nvPr/>
          </p:nvSpPr>
          <p:spPr>
            <a:xfrm>
              <a:off x="5814099" y="3544144"/>
              <a:ext cx="878767" cy="338554"/>
            </a:xfrm>
            <a:prstGeom prst="rect">
              <a:avLst/>
            </a:prstGeom>
            <a:noFill/>
          </p:spPr>
          <p:txBody>
            <a:bodyPr wrap="none" rtlCol="0">
              <a:spAutoFit/>
            </a:bodyPr>
            <a:lstStyle/>
            <a:p>
              <a:r>
                <a:rPr lang="en-US" sz="1600" dirty="0"/>
                <a:t>Sample</a:t>
              </a:r>
            </a:p>
          </p:txBody>
        </p:sp>
      </p:grpSp>
      <p:sp>
        <p:nvSpPr>
          <p:cNvPr id="177" name="TextBox 176"/>
          <p:cNvSpPr txBox="1"/>
          <p:nvPr/>
        </p:nvSpPr>
        <p:spPr>
          <a:xfrm>
            <a:off x="8736642" y="4009546"/>
            <a:ext cx="2616535" cy="307777"/>
          </a:xfrm>
          <a:prstGeom prst="rect">
            <a:avLst/>
          </a:prstGeom>
          <a:noFill/>
        </p:spPr>
        <p:txBody>
          <a:bodyPr wrap="square" rtlCol="0">
            <a:spAutoFit/>
          </a:bodyPr>
          <a:lstStyle/>
          <a:p>
            <a:pPr algn="ctr"/>
            <a:r>
              <a:rPr lang="en-US" sz="1400" b="1" dirty="0"/>
              <a:t>Angle of illumination (</a:t>
            </a:r>
            <a:r>
              <a:rPr lang="en-US" sz="1400" b="1" dirty="0" err="1"/>
              <a:t>deg</a:t>
            </a:r>
            <a:r>
              <a:rPr lang="en-US" sz="1400" b="1" dirty="0"/>
              <a:t>)</a:t>
            </a:r>
          </a:p>
        </p:txBody>
      </p:sp>
      <p:sp>
        <p:nvSpPr>
          <p:cNvPr id="179" name="TextBox 178"/>
          <p:cNvSpPr txBox="1"/>
          <p:nvPr/>
        </p:nvSpPr>
        <p:spPr>
          <a:xfrm rot="16200000">
            <a:off x="7190631" y="2777143"/>
            <a:ext cx="2162190" cy="307777"/>
          </a:xfrm>
          <a:prstGeom prst="rect">
            <a:avLst/>
          </a:prstGeom>
          <a:noFill/>
        </p:spPr>
        <p:txBody>
          <a:bodyPr wrap="square" rtlCol="0">
            <a:spAutoFit/>
          </a:bodyPr>
          <a:lstStyle/>
          <a:p>
            <a:pPr algn="ctr"/>
            <a:r>
              <a:rPr lang="en-US" sz="1400" b="1" dirty="0"/>
              <a:t>Normalized intensity</a:t>
            </a:r>
          </a:p>
        </p:txBody>
      </p:sp>
      <p:sp>
        <p:nvSpPr>
          <p:cNvPr id="180" name="TextBox 179"/>
          <p:cNvSpPr txBox="1"/>
          <p:nvPr/>
        </p:nvSpPr>
        <p:spPr>
          <a:xfrm>
            <a:off x="9098240" y="6793313"/>
            <a:ext cx="2076364" cy="307777"/>
          </a:xfrm>
          <a:prstGeom prst="rect">
            <a:avLst/>
          </a:prstGeom>
          <a:noFill/>
        </p:spPr>
        <p:txBody>
          <a:bodyPr wrap="square" rtlCol="0">
            <a:spAutoFit/>
          </a:bodyPr>
          <a:lstStyle/>
          <a:p>
            <a:pPr algn="ctr"/>
            <a:r>
              <a:rPr lang="en-US" sz="1400" b="1" dirty="0"/>
              <a:t>X angle (</a:t>
            </a:r>
            <a:r>
              <a:rPr lang="en-US" sz="1400" b="1" dirty="0" err="1"/>
              <a:t>deg</a:t>
            </a:r>
            <a:r>
              <a:rPr lang="en-US" sz="1400" b="1" dirty="0"/>
              <a:t>)</a:t>
            </a:r>
          </a:p>
        </p:txBody>
      </p:sp>
      <p:sp>
        <p:nvSpPr>
          <p:cNvPr id="186" name="TextBox 185"/>
          <p:cNvSpPr txBox="1"/>
          <p:nvPr/>
        </p:nvSpPr>
        <p:spPr>
          <a:xfrm rot="16200000">
            <a:off x="7233545" y="5446891"/>
            <a:ext cx="2076364" cy="307777"/>
          </a:xfrm>
          <a:prstGeom prst="rect">
            <a:avLst/>
          </a:prstGeom>
          <a:noFill/>
        </p:spPr>
        <p:txBody>
          <a:bodyPr wrap="square" rtlCol="0">
            <a:spAutoFit/>
          </a:bodyPr>
          <a:lstStyle/>
          <a:p>
            <a:pPr algn="ctr"/>
            <a:r>
              <a:rPr lang="en-US" sz="1400" b="1" dirty="0"/>
              <a:t>Y angle (</a:t>
            </a:r>
            <a:r>
              <a:rPr lang="en-US" sz="1400" b="1" dirty="0" err="1"/>
              <a:t>deg</a:t>
            </a:r>
            <a:r>
              <a:rPr lang="en-US" sz="1400" b="1" dirty="0"/>
              <a:t>)</a:t>
            </a:r>
          </a:p>
        </p:txBody>
      </p:sp>
      <p:sp>
        <p:nvSpPr>
          <p:cNvPr id="187" name="Rectangle 186"/>
          <p:cNvSpPr/>
          <p:nvPr/>
        </p:nvSpPr>
        <p:spPr>
          <a:xfrm>
            <a:off x="7918652" y="1207547"/>
            <a:ext cx="4054480" cy="311611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208212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303726" y="736631"/>
            <a:ext cx="6381775" cy="2852118"/>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87029" y="6599616"/>
                <a:ext cx="13156766" cy="4801314"/>
              </a:xfrm>
              <a:prstGeom prst="rect">
                <a:avLst/>
              </a:prstGeom>
            </p:spPr>
            <p:txBody>
              <a:bodyPr wrap="square">
                <a:spAutoFit/>
              </a:bodyPr>
              <a:lstStyle/>
              <a:p>
                <a:r>
                  <a:rPr lang="en-US" dirty="0" smtClean="0"/>
                  <a:t>Figure 2 – Domed LED Illuminator</a:t>
                </a:r>
              </a:p>
              <a:p>
                <a:pPr marL="342898" indent="-342898" fontAlgn="auto">
                  <a:spcBef>
                    <a:spcPts val="0"/>
                  </a:spcBef>
                  <a:spcAft>
                    <a:spcPts val="0"/>
                  </a:spcAft>
                  <a:buAutoNum type="alphaUcPeriod"/>
                  <a:defRPr/>
                </a:pPr>
                <a:r>
                  <a:rPr lang="en-US" dirty="0" smtClean="0"/>
                  <a:t>Visual comparison of a planar array to a domed LED array. The intensity of a spherical wave degrades as a function of the inverse square of radius, thus illumination at the sample is heavily dependent on the distance between the LEDs and the sample. In the planar case (left), LED distance increases by a value </a:t>
                </a:r>
                <a14:m>
                  <m:oMath xmlns:m="http://schemas.openxmlformats.org/officeDocument/2006/math">
                    <m:r>
                      <a:rPr lang="en-US" b="0" i="1" smtClean="0">
                        <a:latin typeface="Cambria Math" panose="02040503050406030204" pitchFamily="18" charset="0"/>
                      </a:rPr>
                      <m:t>𝛿</m:t>
                    </m:r>
                  </m:oMath>
                </a14:m>
                <a:r>
                  <a:rPr lang="en-US" dirty="0" smtClean="0"/>
                  <a:t> as a function of illumination angle, causing weaker illumination at higher angles. A domed LED array (right) eliminates this variation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m:t>
                    </m:r>
                  </m:oMath>
                </a14:m>
                <a:r>
                  <a:rPr lang="en-US" dirty="0" smtClean="0"/>
                  <a:t> for all angles). </a:t>
                </a:r>
              </a:p>
              <a:p>
                <a:pPr marL="342898" indent="-342898" fontAlgn="auto">
                  <a:spcBef>
                    <a:spcPts val="0"/>
                  </a:spcBef>
                  <a:spcAft>
                    <a:spcPts val="0"/>
                  </a:spcAft>
                  <a:buAutoNum type="alphaUcPeriod"/>
                  <a:defRPr/>
                </a:pPr>
                <a:r>
                  <a:rPr lang="en-US" dirty="0" smtClean="0"/>
                  <a:t>Normalized mean pixel intensities as measured by the CCD for the planar and domed array. Intensity decreases as a function of angles in both cases due to </a:t>
                </a:r>
                <a:r>
                  <a:rPr lang="en-US" dirty="0" err="1" smtClean="0"/>
                  <a:t>vignetting</a:t>
                </a:r>
                <a:r>
                  <a:rPr lang="en-US" dirty="0" smtClean="0"/>
                  <a:t> at the objective at higher angles; however, the dome illumination is significantly stronger at high angles. Values were normalized to the maximum brightness in either case.</a:t>
                </a:r>
              </a:p>
              <a:p>
                <a:pPr fontAlgn="auto">
                  <a:spcBef>
                    <a:spcPts val="0"/>
                  </a:spcBef>
                  <a:spcAft>
                    <a:spcPts val="0"/>
                  </a:spcAft>
                  <a:defRPr/>
                </a:pPr>
                <a:r>
                  <a:rPr lang="en-US" dirty="0" smtClean="0"/>
                  <a:t>C</a:t>
                </a:r>
                <a:r>
                  <a:rPr lang="en-US" dirty="0"/>
                  <a:t>. Illumination pattern for a 0.25NA objective, used to acquire dark field image</a:t>
                </a:r>
              </a:p>
              <a:p>
                <a:pPr fontAlgn="auto">
                  <a:spcBef>
                    <a:spcPts val="0"/>
                  </a:spcBef>
                  <a:spcAft>
                    <a:spcPts val="0"/>
                  </a:spcAft>
                  <a:defRPr/>
                </a:pPr>
                <a:r>
                  <a:rPr lang="en-US" dirty="0"/>
                  <a:t>D. Illumination pattern for a 0.25NA </a:t>
                </a:r>
                <a:r>
                  <a:rPr lang="en-US" dirty="0" smtClean="0"/>
                  <a:t>objective</a:t>
                </a:r>
                <a:r>
                  <a:rPr lang="en-US" dirty="0"/>
                  <a:t>, used to synthesize </a:t>
                </a:r>
                <a:r>
                  <a:rPr lang="en-US" dirty="0" smtClean="0"/>
                  <a:t>differential phase contrast </a:t>
                </a:r>
                <a:r>
                  <a:rPr lang="en-US" dirty="0"/>
                  <a:t>images</a:t>
                </a:r>
              </a:p>
              <a:p>
                <a:pPr fontAlgn="auto">
                  <a:spcBef>
                    <a:spcPts val="0"/>
                  </a:spcBef>
                  <a:spcAft>
                    <a:spcPts val="0"/>
                  </a:spcAft>
                  <a:defRPr/>
                </a:pPr>
                <a:r>
                  <a:rPr lang="en-US" dirty="0"/>
                  <a:t>E. Illustration of arbitrary illumination patterning capabilities of the device</a:t>
                </a:r>
              </a:p>
              <a:p>
                <a:pPr fontAlgn="auto">
                  <a:spcBef>
                    <a:spcPts val="0"/>
                  </a:spcBef>
                  <a:spcAft>
                    <a:spcPts val="0"/>
                  </a:spcAft>
                  <a:defRPr/>
                </a:pPr>
                <a:r>
                  <a:rPr lang="en-US" dirty="0"/>
                  <a:t>F. Plot illustrating relative objective and illumination NA for several </a:t>
                </a:r>
                <a:r>
                  <a:rPr lang="en-US" dirty="0" smtClean="0"/>
                  <a:t>common objective magnifications</a:t>
                </a:r>
              </a:p>
              <a:p>
                <a:pPr fontAlgn="auto">
                  <a:spcBef>
                    <a:spcPts val="0"/>
                  </a:spcBef>
                  <a:spcAft>
                    <a:spcPts val="0"/>
                  </a:spcAft>
                  <a:defRPr/>
                </a:pPr>
                <a:r>
                  <a:rPr lang="en-US" dirty="0" smtClean="0"/>
                  <a:t>G. Normalized </a:t>
                </a:r>
                <a:r>
                  <a:rPr lang="en-US" dirty="0"/>
                  <a:t>measured intensity falloff as a function of angle relative to the optical axis of a single </a:t>
                </a:r>
                <a:r>
                  <a:rPr lang="en-US" dirty="0" smtClean="0"/>
                  <a:t>LED used in this device. </a:t>
                </a:r>
                <a:r>
                  <a:rPr lang="en-US" dirty="0"/>
                  <a:t>Red lines indicate the maximum pointing error of the LEDs due to mechanical tolerances, showing 1.2% illumination variation within this range. </a:t>
                </a:r>
                <a:r>
                  <a:rPr lang="en-US" dirty="0" smtClean="0"/>
                  <a:t>This contributes to very good flatness of illumination at the sample.</a:t>
                </a:r>
                <a:endParaRPr lang="en-US" dirty="0"/>
              </a:p>
              <a:p>
                <a:pPr fontAlgn="auto">
                  <a:spcBef>
                    <a:spcPts val="0"/>
                  </a:spcBef>
                  <a:spcAft>
                    <a:spcPts val="0"/>
                  </a:spcAft>
                  <a:defRPr/>
                </a:pPr>
                <a:endParaRPr lang="en-US" dirty="0"/>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87029" y="6599616"/>
                <a:ext cx="13156766" cy="4801314"/>
              </a:xfrm>
              <a:prstGeom prst="rect">
                <a:avLst/>
              </a:prstGeom>
              <a:blipFill rotWithShape="0">
                <a:blip r:embed="rId4"/>
                <a:stretch>
                  <a:fillRect l="-417" t="-762"/>
                </a:stretch>
              </a:blipFill>
            </p:spPr>
            <p:txBody>
              <a:bodyPr/>
              <a:lstStyle/>
              <a:p>
                <a:r>
                  <a:rPr lang="en-US">
                    <a:noFill/>
                  </a:rPr>
                  <a:t> </a:t>
                </a:r>
              </a:p>
            </p:txBody>
          </p:sp>
        </mc:Fallback>
      </mc:AlternateContent>
      <p:grpSp>
        <p:nvGrpSpPr>
          <p:cNvPr id="11" name="Group 10"/>
          <p:cNvGrpSpPr/>
          <p:nvPr/>
        </p:nvGrpSpPr>
        <p:grpSpPr>
          <a:xfrm>
            <a:off x="193835" y="579122"/>
            <a:ext cx="13522165" cy="5749959"/>
            <a:chOff x="-251239" y="750346"/>
            <a:chExt cx="14005143" cy="5914257"/>
          </a:xfrm>
        </p:grpSpPr>
        <p:sp>
          <p:nvSpPr>
            <p:cNvPr id="538" name="Isosceles Triangle 537"/>
            <p:cNvSpPr/>
            <p:nvPr/>
          </p:nvSpPr>
          <p:spPr>
            <a:xfrm>
              <a:off x="203422" y="1941222"/>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9" name="Isosceles Triangle 538"/>
            <p:cNvSpPr/>
            <p:nvPr/>
          </p:nvSpPr>
          <p:spPr>
            <a:xfrm>
              <a:off x="480080" y="1948833"/>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0" name="Isosceles Triangle 539"/>
            <p:cNvSpPr/>
            <p:nvPr/>
          </p:nvSpPr>
          <p:spPr>
            <a:xfrm>
              <a:off x="781726" y="1954074"/>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1" name="Isosceles Triangle 540"/>
            <p:cNvSpPr/>
            <p:nvPr/>
          </p:nvSpPr>
          <p:spPr>
            <a:xfrm>
              <a:off x="1064153" y="1956260"/>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5" name="Isosceles Triangle 294"/>
            <p:cNvSpPr/>
            <p:nvPr/>
          </p:nvSpPr>
          <p:spPr>
            <a:xfrm>
              <a:off x="1343947" y="1949547"/>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8" name="Isosceles Triangle 507"/>
            <p:cNvSpPr/>
            <p:nvPr/>
          </p:nvSpPr>
          <p:spPr>
            <a:xfrm>
              <a:off x="1613517" y="1947338"/>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9" name="Isosceles Triangle 508"/>
            <p:cNvSpPr/>
            <p:nvPr/>
          </p:nvSpPr>
          <p:spPr>
            <a:xfrm>
              <a:off x="1890174" y="1954950"/>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60" name="Straight Connector 559"/>
            <p:cNvCxnSpPr/>
            <p:nvPr/>
          </p:nvCxnSpPr>
          <p:spPr>
            <a:xfrm flipH="1" flipV="1">
              <a:off x="1484781" y="1658829"/>
              <a:ext cx="9489" cy="22261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0" name="Isosceles Triangle 509"/>
            <p:cNvSpPr/>
            <p:nvPr/>
          </p:nvSpPr>
          <p:spPr>
            <a:xfrm>
              <a:off x="2191821" y="1960191"/>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2" name="Isosceles Triangle 511"/>
            <p:cNvSpPr/>
            <p:nvPr/>
          </p:nvSpPr>
          <p:spPr>
            <a:xfrm>
              <a:off x="2474247" y="1962377"/>
              <a:ext cx="308526" cy="19860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0" name="Rectangle 139"/>
            <p:cNvSpPr/>
            <p:nvPr/>
          </p:nvSpPr>
          <p:spPr>
            <a:xfrm>
              <a:off x="190576" y="1592624"/>
              <a:ext cx="2595888" cy="25372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8304" t="4117" r="10214" b="7907"/>
            <a:stretch/>
          </p:blipFill>
          <p:spPr>
            <a:xfrm>
              <a:off x="7454294" y="3940651"/>
              <a:ext cx="3054819" cy="2473706"/>
            </a:xfrm>
            <a:prstGeom prst="rect">
              <a:avLst/>
            </a:prstGeom>
          </p:spPr>
        </p:pic>
        <p:sp>
          <p:nvSpPr>
            <p:cNvPr id="137" name="TextBox 136"/>
            <p:cNvSpPr txBox="1"/>
            <p:nvPr/>
          </p:nvSpPr>
          <p:spPr>
            <a:xfrm>
              <a:off x="-251239" y="771976"/>
              <a:ext cx="363928" cy="379885"/>
            </a:xfrm>
            <a:prstGeom prst="rect">
              <a:avLst/>
            </a:prstGeom>
            <a:noFill/>
          </p:spPr>
          <p:txBody>
            <a:bodyPr wrap="none" rtlCol="0">
              <a:spAutoFit/>
            </a:bodyPr>
            <a:lstStyle/>
            <a:p>
              <a:r>
                <a:rPr lang="en-US" b="1" dirty="0"/>
                <a:t>A</a:t>
              </a:r>
            </a:p>
          </p:txBody>
        </p:sp>
        <p:sp>
          <p:nvSpPr>
            <p:cNvPr id="143" name="TextBox 142"/>
            <p:cNvSpPr txBox="1"/>
            <p:nvPr/>
          </p:nvSpPr>
          <p:spPr>
            <a:xfrm>
              <a:off x="8786755" y="4514358"/>
              <a:ext cx="616288" cy="379885"/>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2</a:t>
              </a:r>
              <a:r>
                <a:rPr lang="en-US" b="1" dirty="0" smtClean="0">
                  <a:effectLst>
                    <a:outerShdw blurRad="38100" dist="38100" dir="2700000" algn="tl">
                      <a:srgbClr val="000000">
                        <a:alpha val="43137"/>
                      </a:srgbClr>
                    </a:outerShdw>
                  </a:effectLst>
                </a:rPr>
                <a:t>0X</a:t>
              </a:r>
              <a:endParaRPr lang="en-US" b="1" dirty="0">
                <a:effectLst>
                  <a:outerShdw blurRad="38100" dist="38100" dir="2700000" algn="tl">
                    <a:srgbClr val="000000">
                      <a:alpha val="43137"/>
                    </a:srgbClr>
                  </a:outerShdw>
                </a:effectLst>
              </a:endParaRPr>
            </a:p>
          </p:txBody>
        </p:sp>
        <p:sp>
          <p:nvSpPr>
            <p:cNvPr id="144" name="TextBox 143"/>
            <p:cNvSpPr txBox="1"/>
            <p:nvPr/>
          </p:nvSpPr>
          <p:spPr>
            <a:xfrm>
              <a:off x="8786755" y="4121245"/>
              <a:ext cx="616288" cy="379885"/>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40X</a:t>
              </a:r>
              <a:endParaRPr lang="en-US" b="1" dirty="0">
                <a:effectLst>
                  <a:outerShdw blurRad="38100" dist="38100" dir="2700000" algn="tl">
                    <a:srgbClr val="000000">
                      <a:alpha val="43137"/>
                    </a:srgbClr>
                  </a:outerShdw>
                </a:effectLst>
              </a:endParaRPr>
            </a:p>
          </p:txBody>
        </p:sp>
        <p:sp>
          <p:nvSpPr>
            <p:cNvPr id="145" name="TextBox 144"/>
            <p:cNvSpPr txBox="1"/>
            <p:nvPr/>
          </p:nvSpPr>
          <p:spPr>
            <a:xfrm>
              <a:off x="8786755" y="4919977"/>
              <a:ext cx="616288" cy="379885"/>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10X</a:t>
              </a:r>
              <a:endParaRPr lang="en-US" b="1" dirty="0">
                <a:effectLst>
                  <a:outerShdw blurRad="38100" dist="38100" dir="2700000" algn="tl">
                    <a:srgbClr val="000000">
                      <a:alpha val="43137"/>
                    </a:srgbClr>
                  </a:outerShdw>
                </a:effectLst>
              </a:endParaRPr>
            </a:p>
          </p:txBody>
        </p:sp>
        <p:sp>
          <p:nvSpPr>
            <p:cNvPr id="146" name="TextBox 145"/>
            <p:cNvSpPr txBox="1"/>
            <p:nvPr/>
          </p:nvSpPr>
          <p:spPr>
            <a:xfrm>
              <a:off x="9872941" y="5846054"/>
              <a:ext cx="666096" cy="316571"/>
            </a:xfrm>
            <a:prstGeom prst="rect">
              <a:avLst/>
            </a:prstGeom>
            <a:noFill/>
          </p:spPr>
          <p:txBody>
            <a:bodyPr wrap="none" rtlCol="0">
              <a:spAutoFit/>
            </a:bodyPr>
            <a:lstStyle/>
            <a:p>
              <a:pPr algn="ctr"/>
              <a:r>
                <a:rPr lang="en-US" sz="1400" b="1" dirty="0"/>
                <a:t>LEDs</a:t>
              </a:r>
            </a:p>
          </p:txBody>
        </p:sp>
        <p:cxnSp>
          <p:nvCxnSpPr>
            <p:cNvPr id="147" name="Straight Arrow Connector 146"/>
            <p:cNvCxnSpPr/>
            <p:nvPr/>
          </p:nvCxnSpPr>
          <p:spPr>
            <a:xfrm flipH="1" flipV="1">
              <a:off x="9922939" y="5541816"/>
              <a:ext cx="153653" cy="321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p:cNvCxnSpPr/>
            <p:nvPr/>
          </p:nvCxnSpPr>
          <p:spPr>
            <a:xfrm flipH="1" flipV="1">
              <a:off x="9863654" y="5657938"/>
              <a:ext cx="212938" cy="205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flipV="1">
              <a:off x="9668953" y="5824639"/>
              <a:ext cx="407639" cy="428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7174621" y="3886025"/>
              <a:ext cx="337364" cy="379885"/>
            </a:xfrm>
            <a:prstGeom prst="rect">
              <a:avLst/>
            </a:prstGeom>
            <a:noFill/>
          </p:spPr>
          <p:txBody>
            <a:bodyPr wrap="none" rtlCol="0">
              <a:spAutoFit/>
            </a:bodyPr>
            <a:lstStyle/>
            <a:p>
              <a:r>
                <a:rPr lang="en-US" b="1" dirty="0"/>
                <a:t>F</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8950" t="6665" r="21957" b="7734"/>
            <a:stretch/>
          </p:blipFill>
          <p:spPr>
            <a:xfrm>
              <a:off x="4235044" y="4278272"/>
              <a:ext cx="2916315" cy="2377440"/>
            </a:xfrm>
            <a:prstGeom prst="rect">
              <a:avLst/>
            </a:prstGeom>
            <a:ln w="3175">
              <a:solidFill>
                <a:schemeClr val="tx1"/>
              </a:solidFill>
            </a:ln>
          </p:spPr>
        </p:pic>
        <p:sp>
          <p:nvSpPr>
            <p:cNvPr id="136" name="Rectangle 135"/>
            <p:cNvSpPr/>
            <p:nvPr/>
          </p:nvSpPr>
          <p:spPr>
            <a:xfrm>
              <a:off x="7153891" y="3878676"/>
              <a:ext cx="3399519" cy="27770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2" name="Picture 171"/>
            <p:cNvPicPr>
              <a:picLocks noChangeAspect="1"/>
            </p:cNvPicPr>
            <p:nvPr/>
          </p:nvPicPr>
          <p:blipFill rotWithShape="1">
            <a:blip r:embed="rId7" cstate="print">
              <a:extLst>
                <a:ext uri="{28A0092B-C50C-407E-A947-70E740481C1C}">
                  <a14:useLocalDpi xmlns:a14="http://schemas.microsoft.com/office/drawing/2010/main" val="0"/>
                </a:ext>
              </a:extLst>
            </a:blip>
            <a:srcRect l="29809" t="15665" r="29642" b="5992"/>
            <a:stretch/>
          </p:blipFill>
          <p:spPr>
            <a:xfrm>
              <a:off x="-251239" y="4278272"/>
              <a:ext cx="2185923" cy="2377440"/>
            </a:xfrm>
            <a:prstGeom prst="rect">
              <a:avLst/>
            </a:prstGeom>
            <a:ln w="3175">
              <a:solidFill>
                <a:schemeClr val="tx1"/>
              </a:solidFill>
            </a:ln>
          </p:spPr>
        </p:pic>
        <p:pic>
          <p:nvPicPr>
            <p:cNvPr id="173" name="Picture 172"/>
            <p:cNvPicPr>
              <a:picLocks noChangeAspect="1"/>
            </p:cNvPicPr>
            <p:nvPr/>
          </p:nvPicPr>
          <p:blipFill rotWithShape="1">
            <a:blip r:embed="rId8" cstate="print">
              <a:extLst>
                <a:ext uri="{28A0092B-C50C-407E-A947-70E740481C1C}">
                  <a14:useLocalDpi xmlns:a14="http://schemas.microsoft.com/office/drawing/2010/main" val="0"/>
                </a:ext>
              </a:extLst>
            </a:blip>
            <a:srcRect l="35033" t="19279" r="25789" b="4210"/>
            <a:stretch/>
          </p:blipFill>
          <p:spPr>
            <a:xfrm>
              <a:off x="2020866" y="4278272"/>
              <a:ext cx="2127996" cy="2377440"/>
            </a:xfrm>
            <a:prstGeom prst="rect">
              <a:avLst/>
            </a:prstGeom>
            <a:ln w="3175">
              <a:solidFill>
                <a:schemeClr val="tx1"/>
              </a:solidFill>
            </a:ln>
          </p:spPr>
        </p:pic>
        <p:sp>
          <p:nvSpPr>
            <p:cNvPr id="184" name="TextBox 183"/>
            <p:cNvSpPr txBox="1"/>
            <p:nvPr/>
          </p:nvSpPr>
          <p:spPr>
            <a:xfrm>
              <a:off x="2013196" y="4267753"/>
              <a:ext cx="363928" cy="379885"/>
            </a:xfrm>
            <a:prstGeom prst="rect">
              <a:avLst/>
            </a:prstGeom>
            <a:noFill/>
          </p:spPr>
          <p:txBody>
            <a:bodyPr wrap="none" rtlCol="0">
              <a:spAutoFit/>
            </a:bodyPr>
            <a:lstStyle/>
            <a:p>
              <a:r>
                <a:rPr lang="en-US" b="1" dirty="0" smtClean="0">
                  <a:solidFill>
                    <a:schemeClr val="bg1"/>
                  </a:solidFill>
                </a:rPr>
                <a:t>D</a:t>
              </a:r>
              <a:endParaRPr lang="en-US" b="1" dirty="0">
                <a:solidFill>
                  <a:schemeClr val="bg1"/>
                </a:solidFill>
              </a:endParaRPr>
            </a:p>
          </p:txBody>
        </p:sp>
        <p:sp>
          <p:nvSpPr>
            <p:cNvPr id="185" name="TextBox 184"/>
            <p:cNvSpPr txBox="1"/>
            <p:nvPr/>
          </p:nvSpPr>
          <p:spPr>
            <a:xfrm>
              <a:off x="4210465" y="4267753"/>
              <a:ext cx="350646" cy="379885"/>
            </a:xfrm>
            <a:prstGeom prst="rect">
              <a:avLst/>
            </a:prstGeom>
            <a:noFill/>
          </p:spPr>
          <p:txBody>
            <a:bodyPr wrap="none" rtlCol="0">
              <a:spAutoFit/>
            </a:bodyPr>
            <a:lstStyle/>
            <a:p>
              <a:r>
                <a:rPr lang="en-US" b="1" dirty="0" smtClean="0">
                  <a:solidFill>
                    <a:schemeClr val="bg1"/>
                  </a:solidFill>
                </a:rPr>
                <a:t>E</a:t>
              </a:r>
              <a:endParaRPr lang="en-US" b="1" dirty="0">
                <a:solidFill>
                  <a:schemeClr val="bg1"/>
                </a:solidFill>
              </a:endParaRPr>
            </a:p>
          </p:txBody>
        </p:sp>
        <p:sp>
          <p:nvSpPr>
            <p:cNvPr id="5" name="Rectangle 4"/>
            <p:cNvSpPr/>
            <p:nvPr/>
          </p:nvSpPr>
          <p:spPr>
            <a:xfrm>
              <a:off x="-251238" y="750346"/>
              <a:ext cx="13873455" cy="5905366"/>
            </a:xfrm>
            <a:prstGeom prst="rect">
              <a:avLst/>
            </a:prstGeom>
            <a:noFill/>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Block Arc 323"/>
            <p:cNvSpPr/>
            <p:nvPr/>
          </p:nvSpPr>
          <p:spPr>
            <a:xfrm>
              <a:off x="3105036" y="1510628"/>
              <a:ext cx="3658627" cy="4095674"/>
            </a:xfrm>
            <a:prstGeom prst="blockArc">
              <a:avLst>
                <a:gd name="adj1" fmla="val 12249026"/>
                <a:gd name="adj2" fmla="val 20150234"/>
                <a:gd name="adj3" fmla="val 7138"/>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3" name="TextBox 182"/>
            <p:cNvSpPr txBox="1"/>
            <p:nvPr/>
          </p:nvSpPr>
          <p:spPr>
            <a:xfrm>
              <a:off x="-249262" y="4267753"/>
              <a:ext cx="363928" cy="379885"/>
            </a:xfrm>
            <a:prstGeom prst="rect">
              <a:avLst/>
            </a:prstGeom>
            <a:noFill/>
          </p:spPr>
          <p:txBody>
            <a:bodyPr wrap="none" rtlCol="0">
              <a:spAutoFit/>
            </a:bodyPr>
            <a:lstStyle/>
            <a:p>
              <a:r>
                <a:rPr lang="en-US" b="1" dirty="0" smtClean="0">
                  <a:solidFill>
                    <a:schemeClr val="bg1"/>
                  </a:solidFill>
                </a:rPr>
                <a:t>C</a:t>
              </a:r>
              <a:endParaRPr lang="en-US" b="1" dirty="0">
                <a:solidFill>
                  <a:schemeClr val="bg1"/>
                </a:solidFill>
              </a:endParaRPr>
            </a:p>
          </p:txBody>
        </p:sp>
        <p:grpSp>
          <p:nvGrpSpPr>
            <p:cNvPr id="310" name="Group 309"/>
            <p:cNvGrpSpPr/>
            <p:nvPr/>
          </p:nvGrpSpPr>
          <p:grpSpPr>
            <a:xfrm rot="5400000">
              <a:off x="1030416" y="1344335"/>
              <a:ext cx="927778" cy="107137"/>
              <a:chOff x="3089756" y="5072630"/>
              <a:chExt cx="1196346" cy="182518"/>
            </a:xfrm>
          </p:grpSpPr>
          <p:sp>
            <p:nvSpPr>
              <p:cNvPr id="454" name="Flowchart: Delay 4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55" name="Straight Connector 4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56" name="Straight Connector 4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291" name="Straight Connector 290"/>
            <p:cNvCxnSpPr/>
            <p:nvPr/>
          </p:nvCxnSpPr>
          <p:spPr>
            <a:xfrm flipV="1">
              <a:off x="121309" y="3895371"/>
              <a:ext cx="2731223" cy="9312"/>
            </a:xfrm>
            <a:prstGeom prst="line">
              <a:avLst/>
            </a:prstGeom>
          </p:spPr>
          <p:style>
            <a:lnRef idx="3">
              <a:schemeClr val="dk1"/>
            </a:lnRef>
            <a:fillRef idx="0">
              <a:schemeClr val="dk1"/>
            </a:fillRef>
            <a:effectRef idx="2">
              <a:schemeClr val="dk1"/>
            </a:effectRef>
            <a:fontRef idx="minor">
              <a:schemeClr val="tx1"/>
            </a:fontRef>
          </p:style>
        </p:cxnSp>
        <p:sp>
          <p:nvSpPr>
            <p:cNvPr id="292" name="Snip Same Side Corner Rectangle 291"/>
            <p:cNvSpPr/>
            <p:nvPr/>
          </p:nvSpPr>
          <p:spPr>
            <a:xfrm>
              <a:off x="1318698" y="3769438"/>
              <a:ext cx="370192" cy="11555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69" name="Group 468"/>
            <p:cNvGrpSpPr/>
            <p:nvPr/>
          </p:nvGrpSpPr>
          <p:grpSpPr>
            <a:xfrm rot="5400000">
              <a:off x="1301484" y="1343742"/>
              <a:ext cx="927778" cy="107137"/>
              <a:chOff x="3089756" y="5072630"/>
              <a:chExt cx="1196346" cy="182518"/>
            </a:xfrm>
          </p:grpSpPr>
          <p:sp>
            <p:nvSpPr>
              <p:cNvPr id="470" name="Flowchart: Delay 46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1" name="Straight Connector 47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2" name="Straight Connector 471"/>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3" name="Group 472"/>
            <p:cNvGrpSpPr/>
            <p:nvPr/>
          </p:nvGrpSpPr>
          <p:grpSpPr>
            <a:xfrm rot="5400000">
              <a:off x="1584803" y="1342385"/>
              <a:ext cx="927778" cy="107137"/>
              <a:chOff x="3089756" y="5072630"/>
              <a:chExt cx="1196346" cy="182518"/>
            </a:xfrm>
          </p:grpSpPr>
          <p:sp>
            <p:nvSpPr>
              <p:cNvPr id="474" name="Flowchart: Delay 47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5" name="Straight Connector 47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76" name="Straight Connector 47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77" name="Group 476"/>
            <p:cNvGrpSpPr/>
            <p:nvPr/>
          </p:nvGrpSpPr>
          <p:grpSpPr>
            <a:xfrm rot="5400000">
              <a:off x="1871747" y="1342385"/>
              <a:ext cx="927778" cy="107137"/>
              <a:chOff x="3089756" y="5072630"/>
              <a:chExt cx="1196346" cy="182518"/>
            </a:xfrm>
          </p:grpSpPr>
          <p:sp>
            <p:nvSpPr>
              <p:cNvPr id="478" name="Flowchart: Delay 47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79" name="Straight Connector 47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80" name="Straight Connector 47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cxnSp>
          <p:nvCxnSpPr>
            <p:cNvPr id="178" name="Straight Arrow Connector 177"/>
            <p:cNvCxnSpPr/>
            <p:nvPr/>
          </p:nvCxnSpPr>
          <p:spPr>
            <a:xfrm flipH="1">
              <a:off x="1509617" y="1866662"/>
              <a:ext cx="1132042" cy="19001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2" name="Group 541"/>
            <p:cNvGrpSpPr/>
            <p:nvPr/>
          </p:nvGrpSpPr>
          <p:grpSpPr>
            <a:xfrm rot="5400000">
              <a:off x="-108611" y="1337625"/>
              <a:ext cx="927778" cy="107137"/>
              <a:chOff x="3089756" y="5072630"/>
              <a:chExt cx="1196346" cy="182518"/>
            </a:xfrm>
          </p:grpSpPr>
          <p:sp>
            <p:nvSpPr>
              <p:cNvPr id="543" name="Flowchart: Delay 542"/>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4" name="Straight Connector 543"/>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5" name="Straight Connector 544"/>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46" name="Group 545"/>
            <p:cNvGrpSpPr/>
            <p:nvPr/>
          </p:nvGrpSpPr>
          <p:grpSpPr>
            <a:xfrm rot="5400000">
              <a:off x="174707" y="1336268"/>
              <a:ext cx="927778" cy="107137"/>
              <a:chOff x="3089756" y="5072630"/>
              <a:chExt cx="1196346" cy="182518"/>
            </a:xfrm>
          </p:grpSpPr>
          <p:sp>
            <p:nvSpPr>
              <p:cNvPr id="547" name="Flowchart: Delay 546"/>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48" name="Straight Connector 547"/>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49" name="Straight Connector 548"/>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0" name="Group 549"/>
            <p:cNvGrpSpPr/>
            <p:nvPr/>
          </p:nvGrpSpPr>
          <p:grpSpPr>
            <a:xfrm rot="5400000">
              <a:off x="468000" y="1336268"/>
              <a:ext cx="927778" cy="107137"/>
              <a:chOff x="3089756" y="5072630"/>
              <a:chExt cx="1196346" cy="182518"/>
            </a:xfrm>
          </p:grpSpPr>
          <p:sp>
            <p:nvSpPr>
              <p:cNvPr id="551" name="Flowchart: Delay 5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2" name="Straight Connector 5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3" name="Straight Connector 5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554" name="Group 553"/>
            <p:cNvGrpSpPr/>
            <p:nvPr/>
          </p:nvGrpSpPr>
          <p:grpSpPr>
            <a:xfrm rot="5400000">
              <a:off x="751195" y="1343087"/>
              <a:ext cx="927778" cy="107137"/>
              <a:chOff x="3089756" y="5072630"/>
              <a:chExt cx="1196346" cy="182518"/>
            </a:xfrm>
          </p:grpSpPr>
          <p:sp>
            <p:nvSpPr>
              <p:cNvPr id="555" name="Flowchart: Delay 554"/>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56" name="Straight Connector 55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557" name="Straight Connector 55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493" name="Group 492"/>
            <p:cNvGrpSpPr/>
            <p:nvPr/>
          </p:nvGrpSpPr>
          <p:grpSpPr>
            <a:xfrm rot="5400000">
              <a:off x="2161290" y="1349204"/>
              <a:ext cx="927778" cy="107137"/>
              <a:chOff x="3089756" y="5072630"/>
              <a:chExt cx="1196346" cy="182518"/>
            </a:xfrm>
          </p:grpSpPr>
          <p:sp>
            <p:nvSpPr>
              <p:cNvPr id="494" name="Flowchart: Delay 49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95" name="Straight Connector 49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96" name="Straight Connector 49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58" name="TextBox 557"/>
                <p:cNvSpPr txBox="1"/>
                <p:nvPr/>
              </p:nvSpPr>
              <p:spPr>
                <a:xfrm rot="18087867">
                  <a:off x="1560175" y="2536014"/>
                  <a:ext cx="793077" cy="3825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m:oMathPara>
                  </a14:m>
                  <a:endParaRPr lang="en-US" dirty="0">
                    <a:solidFill>
                      <a:srgbClr val="FF0000"/>
                    </a:solidFill>
                  </a:endParaRPr>
                </a:p>
              </p:txBody>
            </p:sp>
          </mc:Choice>
          <mc:Fallback xmlns="">
            <p:sp>
              <p:nvSpPr>
                <p:cNvPr id="558" name="TextBox 557"/>
                <p:cNvSpPr txBox="1">
                  <a:spLocks noRot="1" noChangeAspect="1" noMove="1" noResize="1" noEditPoints="1" noAdjustHandles="1" noChangeArrowheads="1" noChangeShapeType="1" noTextEdit="1"/>
                </p:cNvSpPr>
                <p:nvPr/>
              </p:nvSpPr>
              <p:spPr>
                <a:xfrm rot="18087867">
                  <a:off x="1571191" y="2542610"/>
                  <a:ext cx="771045"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9" name="TextBox 568"/>
                <p:cNvSpPr txBox="1"/>
                <p:nvPr/>
              </p:nvSpPr>
              <p:spPr>
                <a:xfrm>
                  <a:off x="1176146" y="2490161"/>
                  <a:ext cx="375816" cy="379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569" name="TextBox 568"/>
                <p:cNvSpPr txBox="1">
                  <a:spLocks noRot="1" noChangeAspect="1" noMove="1" noResize="1" noEditPoints="1" noAdjustHandles="1" noChangeArrowheads="1" noChangeShapeType="1" noTextEdit="1"/>
                </p:cNvSpPr>
                <p:nvPr/>
              </p:nvSpPr>
              <p:spPr>
                <a:xfrm>
                  <a:off x="1176147" y="2490161"/>
                  <a:ext cx="362855" cy="369332"/>
                </a:xfrm>
                <a:prstGeom prst="rect">
                  <a:avLst/>
                </a:prstGeom>
                <a:blipFill rotWithShape="0">
                  <a:blip r:embed="rId10"/>
                  <a:stretch>
                    <a:fillRect/>
                  </a:stretch>
                </a:blipFill>
              </p:spPr>
              <p:txBody>
                <a:bodyPr/>
                <a:lstStyle/>
                <a:p>
                  <a:r>
                    <a:rPr lang="en-US">
                      <a:noFill/>
                    </a:rPr>
                    <a:t> </a:t>
                  </a:r>
                </a:p>
              </p:txBody>
            </p:sp>
          </mc:Fallback>
        </mc:AlternateContent>
        <p:grpSp>
          <p:nvGrpSpPr>
            <p:cNvPr id="4" name="Group 3"/>
            <p:cNvGrpSpPr/>
            <p:nvPr/>
          </p:nvGrpSpPr>
          <p:grpSpPr>
            <a:xfrm>
              <a:off x="3060558" y="873405"/>
              <a:ext cx="4013169" cy="3018967"/>
              <a:chOff x="3825319" y="873405"/>
              <a:chExt cx="4013170" cy="3018967"/>
            </a:xfrm>
          </p:grpSpPr>
          <p:sp>
            <p:nvSpPr>
              <p:cNvPr id="326" name="Isosceles Triangle 325"/>
              <p:cNvSpPr/>
              <p:nvPr/>
            </p:nvSpPr>
            <p:spPr>
              <a:xfrm>
                <a:off x="5535207" y="191891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7" name="Isosceles Triangle 326"/>
              <p:cNvSpPr/>
              <p:nvPr/>
            </p:nvSpPr>
            <p:spPr>
              <a:xfrm rot="399106">
                <a:off x="5650906" y="1887190"/>
                <a:ext cx="326220" cy="1798617"/>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8" name="Isosceles Triangle 327"/>
              <p:cNvSpPr/>
              <p:nvPr/>
            </p:nvSpPr>
            <p:spPr>
              <a:xfrm rot="616033">
                <a:off x="5809539" y="1924054"/>
                <a:ext cx="299139" cy="18108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9" name="Isosceles Triangle 328"/>
              <p:cNvSpPr/>
              <p:nvPr/>
            </p:nvSpPr>
            <p:spPr>
              <a:xfrm rot="1177602">
                <a:off x="5898946" y="1988850"/>
                <a:ext cx="300510" cy="177934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0" name="Isosceles Triangle 329"/>
              <p:cNvSpPr/>
              <p:nvPr/>
            </p:nvSpPr>
            <p:spPr>
              <a:xfrm rot="1838093">
                <a:off x="5954151" y="2035776"/>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1" name="Isosceles Triangle 330"/>
              <p:cNvSpPr/>
              <p:nvPr/>
            </p:nvSpPr>
            <p:spPr>
              <a:xfrm rot="2244894">
                <a:off x="6048023" y="2113477"/>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2" name="Isosceles Triangle 331"/>
              <p:cNvSpPr/>
              <p:nvPr/>
            </p:nvSpPr>
            <p:spPr>
              <a:xfrm rot="2747948">
                <a:off x="6126933" y="2305741"/>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3" name="Isosceles Triangle 332"/>
              <p:cNvSpPr/>
              <p:nvPr/>
            </p:nvSpPr>
            <p:spPr>
              <a:xfrm rot="3231478">
                <a:off x="6213571" y="2430600"/>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4" name="Isosceles Triangle 333"/>
              <p:cNvSpPr/>
              <p:nvPr/>
            </p:nvSpPr>
            <p:spPr>
              <a:xfrm rot="21200894" flipH="1">
                <a:off x="5406965" y="1922809"/>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35" name="Isosceles Triangle 334"/>
              <p:cNvSpPr/>
              <p:nvPr/>
            </p:nvSpPr>
            <p:spPr>
              <a:xfrm rot="20912450" flipH="1">
                <a:off x="5277683" y="1969358"/>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6" name="Isosceles Triangle 335"/>
              <p:cNvSpPr/>
              <p:nvPr/>
            </p:nvSpPr>
            <p:spPr>
              <a:xfrm rot="20422398" flipH="1">
                <a:off x="5158115" y="1987231"/>
                <a:ext cx="334056" cy="1773272"/>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7" name="Isosceles Triangle 336"/>
              <p:cNvSpPr/>
              <p:nvPr/>
            </p:nvSpPr>
            <p:spPr>
              <a:xfrm rot="19761907" flipH="1">
                <a:off x="5119005" y="2024972"/>
                <a:ext cx="308526" cy="1753185"/>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Isosceles Triangle 337"/>
              <p:cNvSpPr/>
              <p:nvPr/>
            </p:nvSpPr>
            <p:spPr>
              <a:xfrm rot="19355106" flipH="1">
                <a:off x="4995382" y="2107529"/>
                <a:ext cx="339748" cy="1759601"/>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9" name="Isosceles Triangle 338"/>
              <p:cNvSpPr/>
              <p:nvPr/>
            </p:nvSpPr>
            <p:spPr>
              <a:xfrm rot="18852052" flipH="1">
                <a:off x="4879353" y="2304066"/>
                <a:ext cx="389685" cy="1541693"/>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0" name="Isosceles Triangle 339"/>
              <p:cNvSpPr/>
              <p:nvPr/>
            </p:nvSpPr>
            <p:spPr>
              <a:xfrm rot="18368522" flipH="1">
                <a:off x="4812512" y="2419795"/>
                <a:ext cx="355599" cy="1521108"/>
              </a:xfrm>
              <a:prstGeom prst="triangle">
                <a:avLst/>
              </a:prstGeom>
              <a:gradFill>
                <a:gsLst>
                  <a:gs pos="1000">
                    <a:schemeClr val="accent4">
                      <a:alpha val="69000"/>
                      <a:lumMod val="4000"/>
                      <a:lumOff val="96000"/>
                    </a:schemeClr>
                  </a:gs>
                  <a:gs pos="15000">
                    <a:schemeClr val="accent4">
                      <a:lumMod val="0"/>
                      <a:lumOff val="100000"/>
                    </a:schemeClr>
                  </a:gs>
                  <a:gs pos="100000">
                    <a:schemeClr val="accent4">
                      <a:lumMod val="100000"/>
                    </a:schemeClr>
                  </a:gs>
                </a:gsLst>
                <a:lin ang="16200000" scaled="1"/>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41" name="Group 340"/>
              <p:cNvGrpSpPr/>
              <p:nvPr/>
            </p:nvGrpSpPr>
            <p:grpSpPr>
              <a:xfrm rot="5400000">
                <a:off x="5252173" y="1298014"/>
                <a:ext cx="890820" cy="108515"/>
                <a:chOff x="3137412" y="5072630"/>
                <a:chExt cx="1148690" cy="184866"/>
              </a:xfrm>
            </p:grpSpPr>
            <p:sp>
              <p:nvSpPr>
                <p:cNvPr id="400" name="Flowchart: Delay 399"/>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402" name="Straight Connector 401"/>
                <p:cNvCxnSpPr/>
                <p:nvPr/>
              </p:nvCxnSpPr>
              <p:spPr>
                <a:xfrm rot="16200000" flipH="1" flipV="1">
                  <a:off x="3580337" y="4812222"/>
                  <a:ext cx="2349" cy="888200"/>
                </a:xfrm>
                <a:prstGeom prst="line">
                  <a:avLst/>
                </a:prstGeom>
              </p:spPr>
              <p:style>
                <a:lnRef idx="3">
                  <a:schemeClr val="dk1"/>
                </a:lnRef>
                <a:fillRef idx="0">
                  <a:schemeClr val="dk1"/>
                </a:fillRef>
                <a:effectRef idx="2">
                  <a:schemeClr val="dk1"/>
                </a:effectRef>
                <a:fontRef idx="minor">
                  <a:schemeClr val="tx1"/>
                </a:fontRef>
              </p:style>
            </p:cxnSp>
          </p:grpSp>
          <p:grpSp>
            <p:nvGrpSpPr>
              <p:cNvPr id="342" name="Group 341"/>
              <p:cNvGrpSpPr/>
              <p:nvPr/>
            </p:nvGrpSpPr>
            <p:grpSpPr>
              <a:xfrm rot="16200000">
                <a:off x="5787847" y="1043158"/>
                <a:ext cx="1499159" cy="1226171"/>
                <a:chOff x="5310445" y="4183919"/>
                <a:chExt cx="1411082" cy="1289431"/>
              </a:xfrm>
            </p:grpSpPr>
            <p:grpSp>
              <p:nvGrpSpPr>
                <p:cNvPr id="374" name="Group 373"/>
                <p:cNvGrpSpPr/>
                <p:nvPr/>
              </p:nvGrpSpPr>
              <p:grpSpPr>
                <a:xfrm rot="2083711" flipH="1">
                  <a:off x="5514549" y="5102844"/>
                  <a:ext cx="932111" cy="120495"/>
                  <a:chOff x="3089756" y="5072630"/>
                  <a:chExt cx="1196346" cy="182518"/>
                </a:xfrm>
              </p:grpSpPr>
              <p:sp>
                <p:nvSpPr>
                  <p:cNvPr id="391" name="Flowchart: Delay 39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92" name="Straight Connector 39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3" name="Straight Connector 39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5" name="Group 374"/>
                <p:cNvGrpSpPr/>
                <p:nvPr/>
              </p:nvGrpSpPr>
              <p:grpSpPr>
                <a:xfrm rot="2625709" flipH="1">
                  <a:off x="5310445" y="5352855"/>
                  <a:ext cx="932111" cy="120495"/>
                  <a:chOff x="3089756" y="5072630"/>
                  <a:chExt cx="1196346" cy="182518"/>
                </a:xfrm>
              </p:grpSpPr>
              <p:sp>
                <p:nvSpPr>
                  <p:cNvPr id="388" name="Flowchart: Delay 387"/>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9" name="Straight Connector 388"/>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90" name="Straight Connector 389"/>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6" name="Group 375"/>
                <p:cNvGrpSpPr/>
                <p:nvPr/>
              </p:nvGrpSpPr>
              <p:grpSpPr>
                <a:xfrm rot="1602561" flipH="1">
                  <a:off x="5673398" y="4818090"/>
                  <a:ext cx="934590" cy="126064"/>
                  <a:chOff x="3089756" y="5064194"/>
                  <a:chExt cx="1199528" cy="190954"/>
                </a:xfrm>
              </p:grpSpPr>
              <p:sp>
                <p:nvSpPr>
                  <p:cNvPr id="385" name="Flowchart: Delay 384"/>
                  <p:cNvSpPr/>
                  <p:nvPr/>
                </p:nvSpPr>
                <p:spPr>
                  <a:xfrm>
                    <a:off x="4027567" y="5064194"/>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6" name="Straight Connector 385"/>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7" name="Straight Connector 386"/>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7" name="Group 376"/>
                <p:cNvGrpSpPr/>
                <p:nvPr/>
              </p:nvGrpSpPr>
              <p:grpSpPr>
                <a:xfrm rot="1022010" flipH="1">
                  <a:off x="5788720" y="4512098"/>
                  <a:ext cx="932111" cy="120495"/>
                  <a:chOff x="3089756" y="5072630"/>
                  <a:chExt cx="1196346" cy="182518"/>
                </a:xfrm>
              </p:grpSpPr>
              <p:sp>
                <p:nvSpPr>
                  <p:cNvPr id="382" name="Flowchart: Delay 381"/>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4" name="Straight Connector 383"/>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78" name="Group 377"/>
                <p:cNvGrpSpPr/>
                <p:nvPr/>
              </p:nvGrpSpPr>
              <p:grpSpPr>
                <a:xfrm rot="427689" flipH="1">
                  <a:off x="5849390" y="4183919"/>
                  <a:ext cx="872137" cy="173243"/>
                  <a:chOff x="3166731" y="5072630"/>
                  <a:chExt cx="1119371" cy="262417"/>
                </a:xfrm>
              </p:grpSpPr>
              <p:sp>
                <p:nvSpPr>
                  <p:cNvPr id="379" name="Flowchart: Delay 378"/>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80" name="Straight Connector 379"/>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p:cNvCxnSpPr/>
                  <p:nvPr/>
                </p:nvCxnSpPr>
                <p:spPr>
                  <a:xfrm rot="16627689" flipH="1" flipV="1">
                    <a:off x="3519066" y="4832276"/>
                    <a:ext cx="150436" cy="855106"/>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43" name="Group 342"/>
              <p:cNvGrpSpPr/>
              <p:nvPr/>
            </p:nvGrpSpPr>
            <p:grpSpPr>
              <a:xfrm rot="16200000" flipV="1">
                <a:off x="4075308" y="1041387"/>
                <a:ext cx="1544849" cy="1208885"/>
                <a:chOff x="5290147" y="4187841"/>
                <a:chExt cx="1494394" cy="1359615"/>
              </a:xfrm>
            </p:grpSpPr>
            <p:grpSp>
              <p:nvGrpSpPr>
                <p:cNvPr id="346" name="Group 345"/>
                <p:cNvGrpSpPr/>
                <p:nvPr/>
              </p:nvGrpSpPr>
              <p:grpSpPr>
                <a:xfrm rot="2083711" flipH="1">
                  <a:off x="5504253" y="5165796"/>
                  <a:ext cx="921852" cy="120495"/>
                  <a:chOff x="3066581" y="5164281"/>
                  <a:chExt cx="1183179" cy="182517"/>
                </a:xfrm>
              </p:grpSpPr>
              <p:sp>
                <p:nvSpPr>
                  <p:cNvPr id="363" name="Flowchart: Delay 362"/>
                  <p:cNvSpPr/>
                  <p:nvPr/>
                </p:nvSpPr>
                <p:spPr>
                  <a:xfrm>
                    <a:off x="3988044" y="5164281"/>
                    <a:ext cx="261716" cy="18251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4" name="Straight Connector 363"/>
                  <p:cNvCxnSpPr/>
                  <p:nvPr/>
                </p:nvCxnSpPr>
                <p:spPr>
                  <a:xfrm flipH="1" flipV="1">
                    <a:off x="3157041" y="5170924"/>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p:cNvCxnSpPr/>
                  <p:nvPr/>
                </p:nvCxnSpPr>
                <p:spPr>
                  <a:xfrm flipH="1">
                    <a:off x="3066581" y="5343512"/>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7" name="Group 346"/>
                <p:cNvGrpSpPr/>
                <p:nvPr/>
              </p:nvGrpSpPr>
              <p:grpSpPr>
                <a:xfrm rot="2625709" flipH="1">
                  <a:off x="5290147" y="5426961"/>
                  <a:ext cx="932112" cy="120495"/>
                  <a:chOff x="3042785" y="5174967"/>
                  <a:chExt cx="1196346" cy="182518"/>
                </a:xfrm>
              </p:grpSpPr>
              <p:sp>
                <p:nvSpPr>
                  <p:cNvPr id="360" name="Flowchart: Delay 359"/>
                  <p:cNvSpPr/>
                  <p:nvPr/>
                </p:nvSpPr>
                <p:spPr>
                  <a:xfrm>
                    <a:off x="3977414" y="5174967"/>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61" name="Straight Connector 360"/>
                  <p:cNvCxnSpPr/>
                  <p:nvPr/>
                </p:nvCxnSpPr>
                <p:spPr>
                  <a:xfrm flipH="1" flipV="1">
                    <a:off x="3133242" y="5184881"/>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62" name="Straight Connector 361"/>
                  <p:cNvCxnSpPr/>
                  <p:nvPr/>
                </p:nvCxnSpPr>
                <p:spPr>
                  <a:xfrm flipH="1">
                    <a:off x="3042785" y="5357485"/>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48" name="Group 347"/>
                <p:cNvGrpSpPr/>
                <p:nvPr/>
              </p:nvGrpSpPr>
              <p:grpSpPr>
                <a:xfrm rot="1602561" flipH="1">
                  <a:off x="5670977" y="4859753"/>
                  <a:ext cx="934592" cy="126065"/>
                  <a:chOff x="3068493" y="5122175"/>
                  <a:chExt cx="1199530" cy="190954"/>
                </a:xfrm>
              </p:grpSpPr>
              <p:sp>
                <p:nvSpPr>
                  <p:cNvPr id="357" name="Flowchart: Delay 356"/>
                  <p:cNvSpPr/>
                  <p:nvPr/>
                </p:nvSpPr>
                <p:spPr>
                  <a:xfrm>
                    <a:off x="4006305" y="5122175"/>
                    <a:ext cx="261718" cy="182521"/>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8" name="Straight Connector 357"/>
                  <p:cNvCxnSpPr/>
                  <p:nvPr/>
                </p:nvCxnSpPr>
                <p:spPr>
                  <a:xfrm flipH="1" flipV="1">
                    <a:off x="3158954" y="5140525"/>
                    <a:ext cx="845398" cy="0"/>
                  </a:xfrm>
                  <a:prstGeom prst="line">
                    <a:avLst/>
                  </a:prstGeom>
                </p:spPr>
                <p:style>
                  <a:lnRef idx="3">
                    <a:schemeClr val="dk1"/>
                  </a:lnRef>
                  <a:fillRef idx="0">
                    <a:schemeClr val="dk1"/>
                  </a:fillRef>
                  <a:effectRef idx="2">
                    <a:schemeClr val="dk1"/>
                  </a:effectRef>
                  <a:fontRef idx="minor">
                    <a:schemeClr val="tx1"/>
                  </a:fontRef>
                </p:style>
              </p:cxnSp>
              <p:cxnSp>
                <p:nvCxnSpPr>
                  <p:cNvPr id="359" name="Straight Connector 358"/>
                  <p:cNvCxnSpPr/>
                  <p:nvPr/>
                </p:nvCxnSpPr>
                <p:spPr>
                  <a:xfrm flipH="1">
                    <a:off x="3068493" y="5313129"/>
                    <a:ext cx="935854" cy="0"/>
                  </a:xfrm>
                  <a:prstGeom prst="line">
                    <a:avLst/>
                  </a:prstGeom>
                </p:spPr>
                <p:style>
                  <a:lnRef idx="3">
                    <a:schemeClr val="dk1"/>
                  </a:lnRef>
                  <a:fillRef idx="0">
                    <a:schemeClr val="dk1"/>
                  </a:fillRef>
                  <a:effectRef idx="2">
                    <a:schemeClr val="dk1"/>
                  </a:effectRef>
                  <a:fontRef idx="minor">
                    <a:schemeClr val="tx1"/>
                  </a:fontRef>
                </p:style>
              </p:cxnSp>
            </p:grpSp>
            <p:grpSp>
              <p:nvGrpSpPr>
                <p:cNvPr id="349" name="Group 348"/>
                <p:cNvGrpSpPr/>
                <p:nvPr/>
              </p:nvGrpSpPr>
              <p:grpSpPr>
                <a:xfrm rot="1022010" flipH="1">
                  <a:off x="5788720" y="4512098"/>
                  <a:ext cx="932111" cy="120495"/>
                  <a:chOff x="3089756" y="5072630"/>
                  <a:chExt cx="1196346" cy="182518"/>
                </a:xfrm>
              </p:grpSpPr>
              <p:sp>
                <p:nvSpPr>
                  <p:cNvPr id="354" name="Flowchart: Delay 353"/>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5" name="Straight Connector 354"/>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6" name="Straight Connector 355"/>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nvGrpSpPr>
                <p:cNvPr id="350" name="Group 349"/>
                <p:cNvGrpSpPr/>
                <p:nvPr/>
              </p:nvGrpSpPr>
              <p:grpSpPr>
                <a:xfrm rot="427689" flipH="1">
                  <a:off x="5852430" y="4187841"/>
                  <a:ext cx="932111" cy="120495"/>
                  <a:chOff x="3089756" y="5072630"/>
                  <a:chExt cx="1196346" cy="182518"/>
                </a:xfrm>
              </p:grpSpPr>
              <p:sp>
                <p:nvSpPr>
                  <p:cNvPr id="351" name="Flowchart: Delay 350"/>
                  <p:cNvSpPr/>
                  <p:nvPr/>
                </p:nvSpPr>
                <p:spPr>
                  <a:xfrm>
                    <a:off x="4024385" y="5072630"/>
                    <a:ext cx="261717" cy="182518"/>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52" name="Straight Connector 351"/>
                  <p:cNvCxnSpPr/>
                  <p:nvPr/>
                </p:nvCxnSpPr>
                <p:spPr>
                  <a:xfrm flipH="1" flipV="1">
                    <a:off x="3180215" y="5082545"/>
                    <a:ext cx="845397" cy="0"/>
                  </a:xfrm>
                  <a:prstGeom prst="line">
                    <a:avLst/>
                  </a:prstGeom>
                </p:spPr>
                <p:style>
                  <a:lnRef idx="3">
                    <a:schemeClr val="dk1"/>
                  </a:lnRef>
                  <a:fillRef idx="0">
                    <a:schemeClr val="dk1"/>
                  </a:fillRef>
                  <a:effectRef idx="2">
                    <a:schemeClr val="dk1"/>
                  </a:effectRef>
                  <a:fontRef idx="minor">
                    <a:schemeClr val="tx1"/>
                  </a:fontRef>
                </p:style>
              </p:cxnSp>
              <p:cxnSp>
                <p:nvCxnSpPr>
                  <p:cNvPr id="353" name="Straight Connector 352"/>
                  <p:cNvCxnSpPr/>
                  <p:nvPr/>
                </p:nvCxnSpPr>
                <p:spPr>
                  <a:xfrm flipH="1">
                    <a:off x="3089756" y="5255148"/>
                    <a:ext cx="935855" cy="0"/>
                  </a:xfrm>
                  <a:prstGeom prst="line">
                    <a:avLst/>
                  </a:prstGeom>
                </p:spPr>
                <p:style>
                  <a:lnRef idx="3">
                    <a:schemeClr val="dk1"/>
                  </a:lnRef>
                  <a:fillRef idx="0">
                    <a:schemeClr val="dk1"/>
                  </a:fillRef>
                  <a:effectRef idx="2">
                    <a:schemeClr val="dk1"/>
                  </a:effectRef>
                  <a:fontRef idx="minor">
                    <a:schemeClr val="tx1"/>
                  </a:fontRef>
                </p:style>
              </p:cxnSp>
            </p:grpSp>
          </p:grpSp>
          <p:cxnSp>
            <p:nvCxnSpPr>
              <p:cNvPr id="403" name="Straight Connector 402"/>
              <p:cNvCxnSpPr/>
              <p:nvPr/>
            </p:nvCxnSpPr>
            <p:spPr>
              <a:xfrm flipV="1">
                <a:off x="4325268" y="3869364"/>
                <a:ext cx="2731224" cy="9312"/>
              </a:xfrm>
              <a:prstGeom prst="line">
                <a:avLst/>
              </a:prstGeom>
            </p:spPr>
            <p:style>
              <a:lnRef idx="3">
                <a:schemeClr val="dk1"/>
              </a:lnRef>
              <a:fillRef idx="0">
                <a:schemeClr val="dk1"/>
              </a:fillRef>
              <a:effectRef idx="2">
                <a:schemeClr val="dk1"/>
              </a:effectRef>
              <a:fontRef idx="minor">
                <a:schemeClr val="tx1"/>
              </a:fontRef>
            </p:style>
          </p:cxnSp>
          <p:sp>
            <p:nvSpPr>
              <p:cNvPr id="404" name="Snip Same Side Corner Rectangle 403"/>
              <p:cNvSpPr/>
              <p:nvPr/>
            </p:nvSpPr>
            <p:spPr>
              <a:xfrm>
                <a:off x="5484557" y="3752956"/>
                <a:ext cx="370192" cy="115557"/>
              </a:xfrm>
              <a:prstGeom prst="snip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51" name="Group 150"/>
              <p:cNvGrpSpPr/>
              <p:nvPr/>
            </p:nvGrpSpPr>
            <p:grpSpPr>
              <a:xfrm rot="21072317">
                <a:off x="3979729" y="1791565"/>
                <a:ext cx="412781" cy="771670"/>
                <a:chOff x="4106221" y="1614781"/>
                <a:chExt cx="412781" cy="771670"/>
              </a:xfrm>
            </p:grpSpPr>
            <p:sp>
              <p:nvSpPr>
                <p:cNvPr id="521" name="Flowchart: Delay 520"/>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2" name="Straight Connector 521"/>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3" name="Straight Connector 522"/>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4" name="Group 523"/>
              <p:cNvGrpSpPr/>
              <p:nvPr/>
            </p:nvGrpSpPr>
            <p:grpSpPr>
              <a:xfrm rot="527683" flipH="1">
                <a:off x="6996820" y="1773516"/>
                <a:ext cx="412781" cy="771670"/>
                <a:chOff x="4106221" y="1614781"/>
                <a:chExt cx="412781" cy="771670"/>
              </a:xfrm>
            </p:grpSpPr>
            <p:sp>
              <p:nvSpPr>
                <p:cNvPr id="525" name="Flowchart: Delay 524"/>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26" name="Straight Connector 525"/>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27" name="Straight Connector 526"/>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rot="1017214" flipH="1">
                <a:off x="7166446" y="2085636"/>
                <a:ext cx="672043" cy="771670"/>
                <a:chOff x="3846959" y="1614781"/>
                <a:chExt cx="672043" cy="771670"/>
              </a:xfrm>
            </p:grpSpPr>
            <p:sp>
              <p:nvSpPr>
                <p:cNvPr id="529" name="Flowchart: Delay 528"/>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0" name="Straight Connector 529"/>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1" name="Straight Connector 530"/>
                <p:cNvCxnSpPr/>
                <p:nvPr/>
              </p:nvCxnSpPr>
              <p:spPr>
                <a:xfrm rot="1017214" flipH="1" flipV="1">
                  <a:off x="3846959" y="1870472"/>
                  <a:ext cx="566730" cy="302896"/>
                </a:xfrm>
                <a:prstGeom prst="line">
                  <a:avLst/>
                </a:prstGeom>
              </p:spPr>
              <p:style>
                <a:lnRef idx="3">
                  <a:schemeClr val="dk1"/>
                </a:lnRef>
                <a:fillRef idx="0">
                  <a:schemeClr val="dk1"/>
                </a:fillRef>
                <a:effectRef idx="2">
                  <a:schemeClr val="dk1"/>
                </a:effectRef>
                <a:fontRef idx="minor">
                  <a:schemeClr val="tx1"/>
                </a:fontRef>
              </p:style>
            </p:cxnSp>
          </p:grpSp>
          <p:grpSp>
            <p:nvGrpSpPr>
              <p:cNvPr id="532" name="Group 531"/>
              <p:cNvGrpSpPr/>
              <p:nvPr/>
            </p:nvGrpSpPr>
            <p:grpSpPr>
              <a:xfrm rot="20723588">
                <a:off x="3825319" y="2032660"/>
                <a:ext cx="412781" cy="771670"/>
                <a:chOff x="4106221" y="1614781"/>
                <a:chExt cx="412781" cy="771670"/>
              </a:xfrm>
            </p:grpSpPr>
            <p:sp>
              <p:nvSpPr>
                <p:cNvPr id="533" name="Flowchart: Delay 532"/>
                <p:cNvSpPr/>
                <p:nvPr/>
              </p:nvSpPr>
              <p:spPr>
                <a:xfrm rot="13574291" flipH="1" flipV="1">
                  <a:off x="4363952" y="2231400"/>
                  <a:ext cx="202964" cy="107137"/>
                </a:xfrm>
                <a:prstGeom prst="flowChartDelay">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534" name="Straight Connector 533"/>
                <p:cNvCxnSpPr/>
                <p:nvPr/>
              </p:nvCxnSpPr>
              <p:spPr>
                <a:xfrm rot="13574291">
                  <a:off x="3875848" y="1942588"/>
                  <a:ext cx="655614" cy="0"/>
                </a:xfrm>
                <a:prstGeom prst="line">
                  <a:avLst/>
                </a:prstGeom>
              </p:spPr>
              <p:style>
                <a:lnRef idx="3">
                  <a:schemeClr val="dk1"/>
                </a:lnRef>
                <a:fillRef idx="0">
                  <a:schemeClr val="dk1"/>
                </a:fillRef>
                <a:effectRef idx="2">
                  <a:schemeClr val="dk1"/>
                </a:effectRef>
                <a:fontRef idx="minor">
                  <a:schemeClr val="tx1"/>
                </a:fontRef>
              </p:style>
            </p:cxnSp>
            <p:cxnSp>
              <p:nvCxnSpPr>
                <p:cNvPr id="535" name="Straight Connector 534"/>
                <p:cNvCxnSpPr/>
                <p:nvPr/>
              </p:nvCxnSpPr>
              <p:spPr>
                <a:xfrm rot="13574291" flipV="1">
                  <a:off x="3743338" y="1987333"/>
                  <a:ext cx="725765" cy="0"/>
                </a:xfrm>
                <a:prstGeom prst="line">
                  <a:avLst/>
                </a:prstGeom>
              </p:spPr>
              <p:style>
                <a:lnRef idx="3">
                  <a:schemeClr val="dk1"/>
                </a:lnRef>
                <a:fillRef idx="0">
                  <a:schemeClr val="dk1"/>
                </a:fillRef>
                <a:effectRef idx="2">
                  <a:schemeClr val="dk1"/>
                </a:effectRef>
                <a:fontRef idx="minor">
                  <a:schemeClr val="tx1"/>
                </a:fontRef>
              </p:style>
            </p:cxnSp>
          </p:grpSp>
          <p:cxnSp>
            <p:nvCxnSpPr>
              <p:cNvPr id="536" name="Straight Arrow Connector 535"/>
              <p:cNvCxnSpPr>
                <a:stCxn id="391" idx="3"/>
              </p:cNvCxnSpPr>
              <p:nvPr/>
            </p:nvCxnSpPr>
            <p:spPr>
              <a:xfrm flipH="1">
                <a:off x="5684752" y="2100776"/>
                <a:ext cx="888645" cy="1628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p:cNvSpPr txBox="1"/>
                  <p:nvPr/>
                </p:nvSpPr>
                <p:spPr>
                  <a:xfrm rot="17925064">
                    <a:off x="5906962" y="2509247"/>
                    <a:ext cx="373224" cy="3825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oMath>
                      </m:oMathPara>
                    </a14:m>
                    <a:endParaRPr lang="en-US" dirty="0">
                      <a:solidFill>
                        <a:srgbClr val="FF0000"/>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rot="17925064">
                    <a:off x="5912146" y="2515842"/>
                    <a:ext cx="362855" cy="369332"/>
                  </a:xfrm>
                  <a:prstGeom prst="rect">
                    <a:avLst/>
                  </a:prstGeom>
                  <a:blipFill rotWithShape="1">
                    <a:blip r:embed="rId11"/>
                    <a:stretch>
                      <a:fillRect/>
                    </a:stretch>
                  </a:blipFill>
                </p:spPr>
                <p:txBody>
                  <a:bodyPr/>
                  <a:lstStyle/>
                  <a:p>
                    <a:r>
                      <a:rPr lang="en-US">
                        <a:noFill/>
                      </a:rPr>
                      <a:t> </a:t>
                    </a:r>
                  </a:p>
                </p:txBody>
              </p:sp>
            </mc:Fallback>
          </mc:AlternateContent>
          <p:sp>
            <p:nvSpPr>
              <p:cNvPr id="3" name="TextBox 2"/>
              <p:cNvSpPr txBox="1"/>
              <p:nvPr/>
            </p:nvSpPr>
            <p:spPr>
              <a:xfrm>
                <a:off x="5814099" y="3544144"/>
                <a:ext cx="910155" cy="348228"/>
              </a:xfrm>
              <a:prstGeom prst="rect">
                <a:avLst/>
              </a:prstGeom>
              <a:noFill/>
            </p:spPr>
            <p:txBody>
              <a:bodyPr wrap="none" rtlCol="0">
                <a:spAutoFit/>
              </a:bodyPr>
              <a:lstStyle/>
              <a:p>
                <a:r>
                  <a:rPr lang="en-US" sz="1600" dirty="0"/>
                  <a:t>Sample</a:t>
                </a:r>
              </a:p>
            </p:txBody>
          </p:sp>
        </p:grpSp>
        <p:sp>
          <p:nvSpPr>
            <p:cNvPr id="180" name="TextBox 179"/>
            <p:cNvSpPr txBox="1"/>
            <p:nvPr/>
          </p:nvSpPr>
          <p:spPr>
            <a:xfrm>
              <a:off x="8084097" y="6336112"/>
              <a:ext cx="2076364" cy="316571"/>
            </a:xfrm>
            <a:prstGeom prst="rect">
              <a:avLst/>
            </a:prstGeom>
            <a:noFill/>
          </p:spPr>
          <p:txBody>
            <a:bodyPr wrap="square" rtlCol="0">
              <a:spAutoFit/>
            </a:bodyPr>
            <a:lstStyle/>
            <a:p>
              <a:pPr algn="ctr"/>
              <a:r>
                <a:rPr lang="en-US" sz="1400" b="1" dirty="0"/>
                <a:t>X angle (</a:t>
              </a:r>
              <a:r>
                <a:rPr lang="en-US" sz="1400" b="1" dirty="0" err="1"/>
                <a:t>deg</a:t>
              </a:r>
              <a:r>
                <a:rPr lang="en-US" sz="1400" b="1" dirty="0"/>
                <a:t>)</a:t>
              </a:r>
            </a:p>
          </p:txBody>
        </p:sp>
        <p:sp>
          <p:nvSpPr>
            <p:cNvPr id="186" name="TextBox 185"/>
            <p:cNvSpPr txBox="1"/>
            <p:nvPr/>
          </p:nvSpPr>
          <p:spPr>
            <a:xfrm rot="16200000">
              <a:off x="6319157" y="5034067"/>
              <a:ext cx="2076364" cy="318770"/>
            </a:xfrm>
            <a:prstGeom prst="rect">
              <a:avLst/>
            </a:prstGeom>
            <a:noFill/>
          </p:spPr>
          <p:txBody>
            <a:bodyPr wrap="square" rtlCol="0">
              <a:spAutoFit/>
            </a:bodyPr>
            <a:lstStyle/>
            <a:p>
              <a:pPr algn="ctr"/>
              <a:r>
                <a:rPr lang="en-US" sz="1400" b="1" dirty="0"/>
                <a:t>Y angle (</a:t>
              </a:r>
              <a:r>
                <a:rPr lang="en-US" sz="1400" b="1" dirty="0" err="1"/>
                <a:t>deg</a:t>
              </a:r>
              <a:r>
                <a:rPr lang="en-US" sz="1400" b="1" dirty="0"/>
                <a:t>)</a:t>
              </a:r>
            </a:p>
          </p:txBody>
        </p:sp>
        <p:grpSp>
          <p:nvGrpSpPr>
            <p:cNvPr id="10" name="Group 9"/>
            <p:cNvGrpSpPr/>
            <p:nvPr/>
          </p:nvGrpSpPr>
          <p:grpSpPr>
            <a:xfrm>
              <a:off x="10550638" y="3877745"/>
              <a:ext cx="3203266" cy="2786858"/>
              <a:chOff x="11334965" y="3507486"/>
              <a:chExt cx="3898271" cy="3115736"/>
            </a:xfrm>
          </p:grpSpPr>
          <p:pic>
            <p:nvPicPr>
              <p:cNvPr id="12" name="Picture 11"/>
              <p:cNvPicPr>
                <a:picLocks noChangeAspect="1"/>
              </p:cNvPicPr>
              <p:nvPr/>
            </p:nvPicPr>
            <p:blipFill rotWithShape="1">
              <a:blip r:embed="rId12" cstate="print">
                <a:extLst>
                  <a:ext uri="{28A0092B-C50C-407E-A947-70E740481C1C}">
                    <a14:useLocalDpi xmlns:a14="http://schemas.microsoft.com/office/drawing/2010/main" val="0"/>
                  </a:ext>
                </a:extLst>
              </a:blip>
              <a:srcRect l="8541" b="8098"/>
              <a:stretch/>
            </p:blipFill>
            <p:spPr>
              <a:xfrm>
                <a:off x="11804409" y="3745224"/>
                <a:ext cx="3428827" cy="2584093"/>
              </a:xfrm>
              <a:prstGeom prst="rect">
                <a:avLst/>
              </a:prstGeom>
            </p:spPr>
          </p:pic>
          <p:sp>
            <p:nvSpPr>
              <p:cNvPr id="160" name="TextBox 159"/>
              <p:cNvSpPr txBox="1"/>
              <p:nvPr/>
            </p:nvSpPr>
            <p:spPr>
              <a:xfrm>
                <a:off x="11344471" y="3507486"/>
                <a:ext cx="459053" cy="424716"/>
              </a:xfrm>
              <a:prstGeom prst="rect">
                <a:avLst/>
              </a:prstGeom>
              <a:noFill/>
            </p:spPr>
            <p:txBody>
              <a:bodyPr wrap="none" rtlCol="0">
                <a:spAutoFit/>
              </a:bodyPr>
              <a:lstStyle/>
              <a:p>
                <a:r>
                  <a:rPr lang="en-US" b="1" dirty="0"/>
                  <a:t>G</a:t>
                </a:r>
              </a:p>
            </p:txBody>
          </p:sp>
          <p:cxnSp>
            <p:nvCxnSpPr>
              <p:cNvPr id="254" name="Straight Arrow Connector 253"/>
              <p:cNvCxnSpPr/>
              <p:nvPr/>
            </p:nvCxnSpPr>
            <p:spPr>
              <a:xfrm>
                <a:off x="13360414" y="4057544"/>
                <a:ext cx="276225"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11967442" y="3558735"/>
                <a:ext cx="1492555" cy="743252"/>
              </a:xfrm>
              <a:prstGeom prst="rect">
                <a:avLst/>
              </a:prstGeom>
              <a:noFill/>
            </p:spPr>
            <p:txBody>
              <a:bodyPr wrap="square" rtlCol="0">
                <a:spAutoFit/>
              </a:bodyPr>
              <a:lstStyle/>
              <a:p>
                <a:pPr algn="ctr"/>
                <a:r>
                  <a:rPr lang="en-US" sz="1200" dirty="0"/>
                  <a:t>Expected Pointing</a:t>
                </a:r>
              </a:p>
              <a:p>
                <a:pPr algn="ctr"/>
                <a:r>
                  <a:rPr lang="en-US" sz="1200" dirty="0"/>
                  <a:t>Error</a:t>
                </a:r>
              </a:p>
            </p:txBody>
          </p:sp>
          <p:cxnSp>
            <p:nvCxnSpPr>
              <p:cNvPr id="322" name="Curved Connector 321"/>
              <p:cNvCxnSpPr/>
              <p:nvPr/>
            </p:nvCxnSpPr>
            <p:spPr>
              <a:xfrm rot="16200000" flipH="1">
                <a:off x="13225861" y="3753062"/>
                <a:ext cx="277655" cy="261977"/>
              </a:xfrm>
              <a:prstGeom prst="curvedConnector3">
                <a:avLst>
                  <a:gd name="adj1" fmla="val 197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11982178" y="6269292"/>
                <a:ext cx="3090799" cy="353930"/>
              </a:xfrm>
              <a:prstGeom prst="rect">
                <a:avLst/>
              </a:prstGeom>
              <a:noFill/>
            </p:spPr>
            <p:txBody>
              <a:bodyPr wrap="square" rtlCol="0">
                <a:spAutoFit/>
              </a:bodyPr>
              <a:lstStyle/>
              <a:p>
                <a:pPr algn="ctr"/>
                <a:r>
                  <a:rPr lang="en-US" sz="1400" b="1" dirty="0"/>
                  <a:t>Angle of illumination (</a:t>
                </a:r>
                <a:r>
                  <a:rPr lang="en-US" sz="1400" b="1" dirty="0" err="1"/>
                  <a:t>deg</a:t>
                </a:r>
                <a:r>
                  <a:rPr lang="en-US" sz="1400" b="1" dirty="0"/>
                  <a:t>)</a:t>
                </a:r>
              </a:p>
            </p:txBody>
          </p:sp>
          <p:sp>
            <p:nvSpPr>
              <p:cNvPr id="179" name="TextBox 178"/>
              <p:cNvSpPr txBox="1"/>
              <p:nvPr/>
            </p:nvSpPr>
            <p:spPr>
              <a:xfrm rot="16200000">
                <a:off x="10399804" y="4900964"/>
                <a:ext cx="2413615" cy="387933"/>
              </a:xfrm>
              <a:prstGeom prst="rect">
                <a:avLst/>
              </a:prstGeom>
              <a:noFill/>
            </p:spPr>
            <p:txBody>
              <a:bodyPr wrap="square" rtlCol="0">
                <a:spAutoFit/>
              </a:bodyPr>
              <a:lstStyle/>
              <a:p>
                <a:pPr algn="ctr"/>
                <a:r>
                  <a:rPr lang="en-US" sz="1400" b="1" dirty="0"/>
                  <a:t>Normalized intensity</a:t>
                </a:r>
              </a:p>
            </p:txBody>
          </p:sp>
          <p:sp>
            <p:nvSpPr>
              <p:cNvPr id="187" name="Rectangle 186"/>
              <p:cNvSpPr/>
              <p:nvPr/>
            </p:nvSpPr>
            <p:spPr>
              <a:xfrm>
                <a:off x="11334965" y="3508416"/>
                <a:ext cx="3738013" cy="31048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9" name="Rectangle 188"/>
            <p:cNvSpPr/>
            <p:nvPr/>
          </p:nvSpPr>
          <p:spPr>
            <a:xfrm>
              <a:off x="7154174" y="750346"/>
              <a:ext cx="6468043" cy="31305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2" name="TextBox 191"/>
          <p:cNvSpPr txBox="1"/>
          <p:nvPr/>
        </p:nvSpPr>
        <p:spPr>
          <a:xfrm>
            <a:off x="7380342" y="603049"/>
            <a:ext cx="351378" cy="369332"/>
          </a:xfrm>
          <a:prstGeom prst="rect">
            <a:avLst/>
          </a:prstGeom>
          <a:noFill/>
        </p:spPr>
        <p:txBody>
          <a:bodyPr wrap="none" rtlCol="0">
            <a:spAutoFit/>
          </a:bodyPr>
          <a:lstStyle/>
          <a:p>
            <a:r>
              <a:rPr lang="en-US" b="1" dirty="0"/>
              <a:t>B</a:t>
            </a:r>
          </a:p>
        </p:txBody>
      </p:sp>
      <p:sp>
        <p:nvSpPr>
          <p:cNvPr id="8" name="TextBox 7"/>
          <p:cNvSpPr txBox="1"/>
          <p:nvPr/>
        </p:nvSpPr>
        <p:spPr>
          <a:xfrm>
            <a:off x="8361937" y="824677"/>
            <a:ext cx="1245597" cy="307777"/>
          </a:xfrm>
          <a:prstGeom prst="rect">
            <a:avLst/>
          </a:prstGeom>
          <a:noFill/>
        </p:spPr>
        <p:txBody>
          <a:bodyPr wrap="none" rtlCol="0">
            <a:spAutoFit/>
          </a:bodyPr>
          <a:lstStyle/>
          <a:p>
            <a:r>
              <a:rPr lang="en-US" sz="1400" b="1" dirty="0"/>
              <a:t>Planar Array</a:t>
            </a:r>
          </a:p>
        </p:txBody>
      </p:sp>
      <p:sp>
        <p:nvSpPr>
          <p:cNvPr id="181" name="TextBox 180"/>
          <p:cNvSpPr txBox="1"/>
          <p:nvPr/>
        </p:nvSpPr>
        <p:spPr>
          <a:xfrm>
            <a:off x="11324307" y="834918"/>
            <a:ext cx="1304909" cy="307777"/>
          </a:xfrm>
          <a:prstGeom prst="rect">
            <a:avLst/>
          </a:prstGeom>
          <a:noFill/>
        </p:spPr>
        <p:txBody>
          <a:bodyPr wrap="none" rtlCol="0">
            <a:spAutoFit/>
          </a:bodyPr>
          <a:lstStyle/>
          <a:p>
            <a:r>
              <a:rPr lang="en-US" sz="1400" b="1" dirty="0"/>
              <a:t>Domed Array</a:t>
            </a:r>
          </a:p>
        </p:txBody>
      </p:sp>
    </p:spTree>
    <p:extLst>
      <p:ext uri="{BB962C8B-B14F-4D97-AF65-F5344CB8AC3E}">
        <p14:creationId xmlns:p14="http://schemas.microsoft.com/office/powerpoint/2010/main" val="3538729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8304" t="4117" r="10214" b="7907"/>
          <a:stretch/>
        </p:blipFill>
        <p:spPr>
          <a:xfrm>
            <a:off x="8468437" y="4397851"/>
            <a:ext cx="3054819" cy="247370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541" b="8098"/>
          <a:stretch/>
        </p:blipFill>
        <p:spPr>
          <a:xfrm>
            <a:off x="8388097" y="1455609"/>
            <a:ext cx="3428827" cy="2584093"/>
          </a:xfrm>
          <a:prstGeom prst="rect">
            <a:avLst/>
          </a:prstGeom>
        </p:spPr>
      </p:pic>
      <p:sp>
        <p:nvSpPr>
          <p:cNvPr id="137" name="TextBox 136"/>
          <p:cNvSpPr txBox="1"/>
          <p:nvPr/>
        </p:nvSpPr>
        <p:spPr>
          <a:xfrm>
            <a:off x="513520" y="1229176"/>
            <a:ext cx="351378" cy="369332"/>
          </a:xfrm>
          <a:prstGeom prst="rect">
            <a:avLst/>
          </a:prstGeom>
          <a:noFill/>
        </p:spPr>
        <p:txBody>
          <a:bodyPr wrap="none" rtlCol="0">
            <a:spAutoFit/>
          </a:bodyPr>
          <a:lstStyle/>
          <a:p>
            <a:r>
              <a:rPr lang="en-US" b="1" dirty="0"/>
              <a:t>A</a:t>
            </a:r>
          </a:p>
        </p:txBody>
      </p:sp>
      <mc:AlternateContent xmlns:mc="http://schemas.openxmlformats.org/markup-compatibility/2006" xmlns:a14="http://schemas.microsoft.com/office/drawing/2010/main">
        <mc:Choice Requires="a14">
          <p:sp>
            <p:nvSpPr>
              <p:cNvPr id="2" name="Rectangle 1"/>
              <p:cNvSpPr/>
              <p:nvPr/>
            </p:nvSpPr>
            <p:spPr>
              <a:xfrm>
                <a:off x="238090" y="7592158"/>
                <a:ext cx="13156766" cy="3970318"/>
              </a:xfrm>
              <a:prstGeom prst="rect">
                <a:avLst/>
              </a:prstGeom>
            </p:spPr>
            <p:txBody>
              <a:bodyPr wrap="square">
                <a:spAutoFit/>
              </a:bodyPr>
              <a:lstStyle/>
              <a:p>
                <a:r>
                  <a:rPr lang="en-US" dirty="0" smtClean="0"/>
                  <a:t>Figure 2 – Domed LED Illuminator</a:t>
                </a:r>
              </a:p>
              <a:p>
                <a:pPr marL="342898" indent="-342898" fontAlgn="auto">
                  <a:spcBef>
                    <a:spcPts val="0"/>
                  </a:spcBef>
                  <a:spcAft>
                    <a:spcPts val="0"/>
                  </a:spcAft>
                  <a:buAutoNum type="alphaUcPeriod"/>
                  <a:defRPr/>
                </a:pPr>
                <a:r>
                  <a:rPr lang="en-US" dirty="0" smtClean="0"/>
                  <a:t>Visual comparison of a planar array to a domed LED array. The intensity of a spherical wave degrades as a function of the inverse square of radius, thus illumination at the sample is heavily dependent on the distance between the LEDs and the sample. In the planar case (left), LED distance increases by a value </a:t>
                </a:r>
                <a14:m>
                  <m:oMath xmlns:m="http://schemas.openxmlformats.org/officeDocument/2006/math">
                    <m:r>
                      <a:rPr lang="en-US" b="0" i="1" smtClean="0">
                        <a:latin typeface="Cambria Math" panose="02040503050406030204" pitchFamily="18" charset="0"/>
                      </a:rPr>
                      <m:t>𝛿</m:t>
                    </m:r>
                  </m:oMath>
                </a14:m>
                <a:r>
                  <a:rPr lang="en-US" dirty="0" smtClean="0"/>
                  <a:t> as a function of illumination angle, causing weaker illumination at higher angles. A domed LED array (right) eliminates this variation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m:t>
                    </m:r>
                  </m:oMath>
                </a14:m>
                <a:r>
                  <a:rPr lang="en-US" dirty="0" smtClean="0"/>
                  <a:t> for all angles). </a:t>
                </a:r>
              </a:p>
              <a:p>
                <a:pPr marL="342898" indent="-342898" fontAlgn="auto">
                  <a:spcBef>
                    <a:spcPts val="0"/>
                  </a:spcBef>
                  <a:spcAft>
                    <a:spcPts val="0"/>
                  </a:spcAft>
                  <a:buAutoNum type="alphaUcPeriod"/>
                  <a:defRPr/>
                </a:pPr>
                <a:r>
                  <a:rPr lang="en-US" dirty="0" smtClean="0"/>
                  <a:t>Normalized measured intensity falloff as a function of angle relative to the optical axis of a single LED. Red lines indicate the </a:t>
                </a:r>
                <a:r>
                  <a:rPr lang="en-US" dirty="0"/>
                  <a:t>maximum pointing error of the LEDs due to mechanical tolerances, </a:t>
                </a:r>
                <a:r>
                  <a:rPr lang="en-US" dirty="0" smtClean="0"/>
                  <a:t>showing 1.2% illumination variation within this range. Dotted blue line indicates the intensity of LEDs arranged in a domed arrangement, illustrating the intensity falloff that is eliminated by the dome geometry.</a:t>
                </a:r>
                <a:endParaRPr lang="en-US" dirty="0"/>
              </a:p>
              <a:p>
                <a:pPr fontAlgn="auto">
                  <a:spcBef>
                    <a:spcPts val="0"/>
                  </a:spcBef>
                  <a:spcAft>
                    <a:spcPts val="0"/>
                  </a:spcAft>
                  <a:defRPr/>
                </a:pPr>
                <a:r>
                  <a:rPr lang="en-US" dirty="0" smtClean="0"/>
                  <a:t>C</a:t>
                </a:r>
                <a:r>
                  <a:rPr lang="en-US" dirty="0"/>
                  <a:t>. Illumination pattern for a 0.25NA objective, used to acquire dark field image</a:t>
                </a:r>
              </a:p>
              <a:p>
                <a:pPr fontAlgn="auto">
                  <a:spcBef>
                    <a:spcPts val="0"/>
                  </a:spcBef>
                  <a:spcAft>
                    <a:spcPts val="0"/>
                  </a:spcAft>
                  <a:defRPr/>
                </a:pPr>
                <a:r>
                  <a:rPr lang="en-US" dirty="0"/>
                  <a:t>D. Illumination pattern for a 0.25NA </a:t>
                </a:r>
                <a:r>
                  <a:rPr lang="en-US" dirty="0" smtClean="0"/>
                  <a:t>objective</a:t>
                </a:r>
                <a:r>
                  <a:rPr lang="en-US" dirty="0"/>
                  <a:t>, used to synthesize </a:t>
                </a:r>
                <a:r>
                  <a:rPr lang="en-US" dirty="0" smtClean="0"/>
                  <a:t>differential phase contrast </a:t>
                </a:r>
                <a:r>
                  <a:rPr lang="en-US" dirty="0"/>
                  <a:t>images</a:t>
                </a:r>
              </a:p>
              <a:p>
                <a:pPr fontAlgn="auto">
                  <a:spcBef>
                    <a:spcPts val="0"/>
                  </a:spcBef>
                  <a:spcAft>
                    <a:spcPts val="0"/>
                  </a:spcAft>
                  <a:defRPr/>
                </a:pPr>
                <a:r>
                  <a:rPr lang="en-US" dirty="0"/>
                  <a:t>E. Illustration of arbitrary illumination patterning capabilities of the device</a:t>
                </a:r>
              </a:p>
              <a:p>
                <a:pPr fontAlgn="auto">
                  <a:spcBef>
                    <a:spcPts val="0"/>
                  </a:spcBef>
                  <a:spcAft>
                    <a:spcPts val="0"/>
                  </a:spcAft>
                  <a:defRPr/>
                </a:pPr>
                <a:r>
                  <a:rPr lang="en-US" dirty="0"/>
                  <a:t>F. Plot illustrating relative objective and illumination NA for several </a:t>
                </a:r>
                <a:r>
                  <a:rPr lang="en-US" dirty="0" smtClean="0"/>
                  <a:t>common objective magnifications</a:t>
                </a:r>
                <a:endParaRPr lang="en-US" dirty="0"/>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38090" y="7134958"/>
                <a:ext cx="13156766" cy="3970318"/>
              </a:xfrm>
              <a:prstGeom prst="rect">
                <a:avLst/>
              </a:prstGeom>
              <a:blipFill rotWithShape="0">
                <a:blip r:embed="rId5"/>
                <a:stretch>
                  <a:fillRect l="-371" t="-767" r="-139"/>
                </a:stretch>
              </a:blipFill>
            </p:spPr>
            <p:txBody>
              <a:bodyPr/>
              <a:lstStyle/>
              <a:p>
                <a:r>
                  <a:rPr lang="en-US">
                    <a:noFill/>
                  </a:rPr>
                  <a:t> </a:t>
                </a:r>
              </a:p>
            </p:txBody>
          </p:sp>
        </mc:Fallback>
      </mc:AlternateContent>
      <p:sp>
        <p:nvSpPr>
          <p:cNvPr id="143" name="TextBox 142"/>
          <p:cNvSpPr txBox="1"/>
          <p:nvPr/>
        </p:nvSpPr>
        <p:spPr>
          <a:xfrm>
            <a:off x="9800898" y="4971557"/>
            <a:ext cx="59503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2</a:t>
            </a:r>
            <a:r>
              <a:rPr lang="en-US" b="1" dirty="0" smtClean="0">
                <a:effectLst>
                  <a:outerShdw blurRad="38100" dist="38100" dir="2700000" algn="tl">
                    <a:srgbClr val="000000">
                      <a:alpha val="43137"/>
                    </a:srgbClr>
                  </a:outerShdw>
                </a:effectLst>
              </a:rPr>
              <a:t>0X</a:t>
            </a:r>
            <a:endParaRPr lang="en-US" b="1" dirty="0">
              <a:effectLst>
                <a:outerShdw blurRad="38100" dist="38100" dir="2700000" algn="tl">
                  <a:srgbClr val="000000">
                    <a:alpha val="43137"/>
                  </a:srgbClr>
                </a:outerShdw>
              </a:effectLst>
            </a:endParaRPr>
          </a:p>
        </p:txBody>
      </p:sp>
      <p:sp>
        <p:nvSpPr>
          <p:cNvPr id="144" name="TextBox 143"/>
          <p:cNvSpPr txBox="1"/>
          <p:nvPr/>
        </p:nvSpPr>
        <p:spPr>
          <a:xfrm>
            <a:off x="9800898" y="4578445"/>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40X</a:t>
            </a:r>
            <a:endParaRPr lang="en-US" b="1" dirty="0">
              <a:effectLst>
                <a:outerShdw blurRad="38100" dist="38100" dir="2700000" algn="tl">
                  <a:srgbClr val="000000">
                    <a:alpha val="43137"/>
                  </a:srgbClr>
                </a:outerShdw>
              </a:effectLst>
            </a:endParaRPr>
          </a:p>
        </p:txBody>
      </p:sp>
      <p:sp>
        <p:nvSpPr>
          <p:cNvPr id="145" name="TextBox 144"/>
          <p:cNvSpPr txBox="1"/>
          <p:nvPr/>
        </p:nvSpPr>
        <p:spPr>
          <a:xfrm>
            <a:off x="9800898" y="5377177"/>
            <a:ext cx="59503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10X</a:t>
            </a:r>
            <a:endParaRPr lang="en-US" b="1" dirty="0">
              <a:effectLst>
                <a:outerShdw blurRad="38100" dist="38100" dir="2700000" algn="tl">
                  <a:srgbClr val="000000">
                    <a:alpha val="43137"/>
                  </a:srgbClr>
                </a:outerShdw>
              </a:effectLst>
            </a:endParaRPr>
          </a:p>
        </p:txBody>
      </p:sp>
      <p:sp>
        <p:nvSpPr>
          <p:cNvPr id="146" name="TextBox 145"/>
          <p:cNvSpPr txBox="1"/>
          <p:nvPr/>
        </p:nvSpPr>
        <p:spPr>
          <a:xfrm>
            <a:off x="10858490" y="6086941"/>
            <a:ext cx="989374" cy="523220"/>
          </a:xfrm>
          <a:prstGeom prst="rect">
            <a:avLst/>
          </a:prstGeom>
          <a:noFill/>
        </p:spPr>
        <p:txBody>
          <a:bodyPr wrap="none" rtlCol="0">
            <a:spAutoFit/>
          </a:bodyPr>
          <a:lstStyle/>
          <a:p>
            <a:pPr algn="ctr"/>
            <a:r>
              <a:rPr lang="en-US" sz="1400" b="1" dirty="0"/>
              <a:t>LED</a:t>
            </a:r>
          </a:p>
          <a:p>
            <a:pPr algn="ctr"/>
            <a:r>
              <a:rPr lang="en-US" sz="1400" b="1" dirty="0"/>
              <a:t>Positions</a:t>
            </a:r>
          </a:p>
        </p:txBody>
      </p:sp>
      <p:cxnSp>
        <p:nvCxnSpPr>
          <p:cNvPr id="147" name="Straight Arrow Connector 146"/>
          <p:cNvCxnSpPr/>
          <p:nvPr/>
        </p:nvCxnSpPr>
        <p:spPr>
          <a:xfrm flipH="1" flipV="1">
            <a:off x="10937083" y="5999016"/>
            <a:ext cx="153653" cy="3213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p:cNvCxnSpPr/>
          <p:nvPr/>
        </p:nvCxnSpPr>
        <p:spPr>
          <a:xfrm flipH="1" flipV="1">
            <a:off x="10877796" y="6115140"/>
            <a:ext cx="212938" cy="205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flipV="1">
            <a:off x="10683097" y="6281840"/>
            <a:ext cx="407639" cy="428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7939381" y="4343225"/>
            <a:ext cx="325730" cy="369332"/>
          </a:xfrm>
          <a:prstGeom prst="rect">
            <a:avLst/>
          </a:prstGeom>
          <a:noFill/>
        </p:spPr>
        <p:txBody>
          <a:bodyPr wrap="none" rtlCol="0">
            <a:spAutoFit/>
          </a:bodyPr>
          <a:lstStyle/>
          <a:p>
            <a:r>
              <a:rPr lang="en-US" b="1" dirty="0"/>
              <a:t>F</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8950" t="6665" r="21957" b="7734"/>
          <a:stretch/>
        </p:blipFill>
        <p:spPr>
          <a:xfrm>
            <a:off x="4999803" y="4735472"/>
            <a:ext cx="2916316" cy="2377440"/>
          </a:xfrm>
          <a:prstGeom prst="rect">
            <a:avLst/>
          </a:prstGeom>
          <a:ln w="3175">
            <a:solidFill>
              <a:schemeClr val="tx1"/>
            </a:solidFill>
          </a:ln>
        </p:spPr>
      </p:pic>
      <p:sp>
        <p:nvSpPr>
          <p:cNvPr id="136" name="Rectangle 135"/>
          <p:cNvSpPr/>
          <p:nvPr/>
        </p:nvSpPr>
        <p:spPr>
          <a:xfrm>
            <a:off x="7918652" y="4335876"/>
            <a:ext cx="4054480" cy="27770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7883773" y="850265"/>
            <a:ext cx="351378" cy="369332"/>
          </a:xfrm>
          <a:prstGeom prst="rect">
            <a:avLst/>
          </a:prstGeom>
          <a:noFill/>
        </p:spPr>
        <p:txBody>
          <a:bodyPr wrap="none" rtlCol="0">
            <a:spAutoFit/>
          </a:bodyPr>
          <a:lstStyle/>
          <a:p>
            <a:r>
              <a:rPr lang="en-US" b="1" dirty="0">
                <a:solidFill>
                  <a:schemeClr val="bg1"/>
                </a:solidFill>
              </a:rPr>
              <a:t>B</a:t>
            </a:r>
          </a:p>
        </p:txBody>
      </p:sp>
      <p:sp>
        <p:nvSpPr>
          <p:cNvPr id="160" name="TextBox 159"/>
          <p:cNvSpPr txBox="1"/>
          <p:nvPr/>
        </p:nvSpPr>
        <p:spPr>
          <a:xfrm>
            <a:off x="7940550" y="1229176"/>
            <a:ext cx="351378" cy="369332"/>
          </a:xfrm>
          <a:prstGeom prst="rect">
            <a:avLst/>
          </a:prstGeom>
          <a:noFill/>
        </p:spPr>
        <p:txBody>
          <a:bodyPr wrap="none" rtlCol="0">
            <a:spAutoFit/>
          </a:bodyPr>
          <a:lstStyle/>
          <a:p>
            <a:r>
              <a:rPr lang="en-US" b="1" dirty="0" smtClean="0"/>
              <a:t>B</a:t>
            </a:r>
            <a:endParaRPr lang="en-US" b="1" dirty="0"/>
          </a:p>
        </p:txBody>
      </p:sp>
      <p:pic>
        <p:nvPicPr>
          <p:cNvPr id="172" name="Picture 171"/>
          <p:cNvPicPr>
            <a:picLocks noChangeAspect="1"/>
          </p:cNvPicPr>
          <p:nvPr/>
        </p:nvPicPr>
        <p:blipFill rotWithShape="1">
          <a:blip r:embed="rId7" cstate="print">
            <a:extLst>
              <a:ext uri="{28A0092B-C50C-407E-A947-70E740481C1C}">
                <a14:useLocalDpi xmlns:a14="http://schemas.microsoft.com/office/drawing/2010/main" val="0"/>
              </a:ext>
            </a:extLst>
          </a:blip>
          <a:srcRect l="29809" t="15665" r="29642" b="5992"/>
          <a:stretch/>
        </p:blipFill>
        <p:spPr>
          <a:xfrm>
            <a:off x="513520" y="4735472"/>
            <a:ext cx="2185924" cy="2377440"/>
          </a:xfrm>
          <a:prstGeom prst="rect">
            <a:avLst/>
          </a:prstGeom>
          <a:ln w="3175">
            <a:solidFill>
              <a:schemeClr val="tx1"/>
            </a:solidFill>
          </a:ln>
        </p:spPr>
      </p:pic>
      <p:pic>
        <p:nvPicPr>
          <p:cNvPr id="173" name="Picture 172"/>
          <p:cNvPicPr>
            <a:picLocks noChangeAspect="1"/>
          </p:cNvPicPr>
          <p:nvPr/>
        </p:nvPicPr>
        <p:blipFill rotWithShape="1">
          <a:blip r:embed="rId8" cstate="print">
            <a:extLst>
              <a:ext uri="{28A0092B-C50C-407E-A947-70E740481C1C}">
                <a14:useLocalDpi xmlns:a14="http://schemas.microsoft.com/office/drawing/2010/main" val="0"/>
              </a:ext>
            </a:extLst>
          </a:blip>
          <a:srcRect l="35033" t="19279" r="25789" b="4210"/>
          <a:stretch/>
        </p:blipFill>
        <p:spPr>
          <a:xfrm>
            <a:off x="2785627" y="4735472"/>
            <a:ext cx="2127996" cy="2377440"/>
          </a:xfrm>
          <a:prstGeom prst="rect">
            <a:avLst/>
          </a:prstGeom>
          <a:ln w="3175">
            <a:solidFill>
              <a:schemeClr val="tx1"/>
            </a:solidFill>
          </a:ln>
        </p:spPr>
      </p:pic>
      <p:sp>
        <p:nvSpPr>
          <p:cNvPr id="184" name="TextBox 183"/>
          <p:cNvSpPr txBox="1"/>
          <p:nvPr/>
        </p:nvSpPr>
        <p:spPr>
          <a:xfrm>
            <a:off x="2777955" y="4724953"/>
            <a:ext cx="351378" cy="369332"/>
          </a:xfrm>
          <a:prstGeom prst="rect">
            <a:avLst/>
          </a:prstGeom>
          <a:noFill/>
        </p:spPr>
        <p:txBody>
          <a:bodyPr wrap="none" rtlCol="0">
            <a:spAutoFit/>
          </a:bodyPr>
          <a:lstStyle/>
          <a:p>
            <a:r>
              <a:rPr lang="en-US" b="1" dirty="0" smtClean="0">
                <a:solidFill>
                  <a:schemeClr val="bg1"/>
                </a:solidFill>
              </a:rPr>
              <a:t>D</a:t>
            </a:r>
            <a:endParaRPr lang="en-US" b="1" dirty="0">
              <a:solidFill>
                <a:schemeClr val="bg1"/>
              </a:solidFill>
            </a:endParaRPr>
          </a:p>
        </p:txBody>
      </p:sp>
      <p:sp>
        <p:nvSpPr>
          <p:cNvPr id="185" name="TextBox 184"/>
          <p:cNvSpPr txBox="1"/>
          <p:nvPr/>
        </p:nvSpPr>
        <p:spPr>
          <a:xfrm>
            <a:off x="4975225" y="4724953"/>
            <a:ext cx="338554" cy="369332"/>
          </a:xfrm>
          <a:prstGeom prst="rect">
            <a:avLst/>
          </a:prstGeom>
          <a:noFill/>
        </p:spPr>
        <p:txBody>
          <a:bodyPr wrap="none" rtlCol="0">
            <a:spAutoFit/>
          </a:bodyPr>
          <a:lstStyle/>
          <a:p>
            <a:r>
              <a:rPr lang="en-US" b="1" dirty="0" smtClean="0">
                <a:solidFill>
                  <a:schemeClr val="bg1"/>
                </a:solidFill>
              </a:rPr>
              <a:t>E</a:t>
            </a:r>
            <a:endParaRPr lang="en-US" b="1" dirty="0">
              <a:solidFill>
                <a:schemeClr val="bg1"/>
              </a:solidFill>
            </a:endParaRPr>
          </a:p>
        </p:txBody>
      </p:sp>
      <p:sp>
        <p:nvSpPr>
          <p:cNvPr id="5" name="Rectangle 4"/>
          <p:cNvSpPr/>
          <p:nvPr/>
        </p:nvSpPr>
        <p:spPr>
          <a:xfrm>
            <a:off x="513521" y="1207546"/>
            <a:ext cx="11459611" cy="5905366"/>
          </a:xfrm>
          <a:prstGeom prst="rect">
            <a:avLst/>
          </a:prstGeom>
          <a:noFill/>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TextBox 182"/>
          <p:cNvSpPr txBox="1"/>
          <p:nvPr/>
        </p:nvSpPr>
        <p:spPr>
          <a:xfrm>
            <a:off x="515497" y="4724953"/>
            <a:ext cx="351378" cy="369332"/>
          </a:xfrm>
          <a:prstGeom prst="rect">
            <a:avLst/>
          </a:prstGeom>
          <a:noFill/>
        </p:spPr>
        <p:txBody>
          <a:bodyPr wrap="none" rtlCol="0">
            <a:spAutoFit/>
          </a:bodyPr>
          <a:lstStyle/>
          <a:p>
            <a:r>
              <a:rPr lang="en-US" b="1" dirty="0" smtClean="0">
                <a:solidFill>
                  <a:schemeClr val="bg1"/>
                </a:solidFill>
              </a:rPr>
              <a:t>C</a:t>
            </a:r>
            <a:endParaRPr lang="en-US" b="1" dirty="0">
              <a:solidFill>
                <a:schemeClr val="bg1"/>
              </a:solidFill>
            </a:endParaRPr>
          </a:p>
        </p:txBody>
      </p:sp>
      <p:sp>
        <p:nvSpPr>
          <p:cNvPr id="21" name="TextBox 20"/>
          <p:cNvSpPr txBox="1"/>
          <p:nvPr/>
        </p:nvSpPr>
        <p:spPr>
          <a:xfrm>
            <a:off x="10896159" y="2265082"/>
            <a:ext cx="627096" cy="461665"/>
          </a:xfrm>
          <a:prstGeom prst="rect">
            <a:avLst/>
          </a:prstGeom>
          <a:noFill/>
        </p:spPr>
        <p:txBody>
          <a:bodyPr wrap="none" rtlCol="0">
            <a:spAutoFit/>
          </a:bodyPr>
          <a:lstStyle/>
          <a:p>
            <a:pPr algn="ctr"/>
            <a:r>
              <a:rPr lang="en-US" sz="1200" dirty="0"/>
              <a:t>Planar</a:t>
            </a:r>
          </a:p>
          <a:p>
            <a:pPr algn="ctr"/>
            <a:r>
              <a:rPr lang="en-US" sz="1200" dirty="0"/>
              <a:t>Array</a:t>
            </a:r>
          </a:p>
        </p:txBody>
      </p:sp>
      <p:cxnSp>
        <p:nvCxnSpPr>
          <p:cNvPr id="23" name="Straight Arrow Connector 22"/>
          <p:cNvCxnSpPr>
            <a:stCxn id="21" idx="2"/>
          </p:cNvCxnSpPr>
          <p:nvPr/>
        </p:nvCxnSpPr>
        <p:spPr>
          <a:xfrm flipH="1">
            <a:off x="11090735" y="2726747"/>
            <a:ext cx="118972" cy="3699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10395932" y="1350508"/>
            <a:ext cx="1080296" cy="276999"/>
          </a:xfrm>
          <a:prstGeom prst="rect">
            <a:avLst/>
          </a:prstGeom>
          <a:noFill/>
        </p:spPr>
        <p:txBody>
          <a:bodyPr wrap="none" rtlCol="0">
            <a:spAutoFit/>
          </a:bodyPr>
          <a:lstStyle/>
          <a:p>
            <a:r>
              <a:rPr lang="en-US" sz="1200" dirty="0"/>
              <a:t>Domed Array</a:t>
            </a:r>
          </a:p>
        </p:txBody>
      </p:sp>
      <p:cxnSp>
        <p:nvCxnSpPr>
          <p:cNvPr id="31" name="Straight Arrow Connector 30"/>
          <p:cNvCxnSpPr>
            <a:stCxn id="29" idx="2"/>
          </p:cNvCxnSpPr>
          <p:nvPr/>
        </p:nvCxnSpPr>
        <p:spPr>
          <a:xfrm flipH="1">
            <a:off x="10892068" y="1627506"/>
            <a:ext cx="44012" cy="352084"/>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254" name="Straight Arrow Connector 253"/>
          <p:cNvCxnSpPr/>
          <p:nvPr/>
        </p:nvCxnSpPr>
        <p:spPr>
          <a:xfrm>
            <a:off x="9944101" y="1767928"/>
            <a:ext cx="276225"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8736643" y="1271363"/>
            <a:ext cx="1080745" cy="461665"/>
          </a:xfrm>
          <a:prstGeom prst="rect">
            <a:avLst/>
          </a:prstGeom>
          <a:noFill/>
        </p:spPr>
        <p:txBody>
          <a:bodyPr wrap="none" rtlCol="0">
            <a:spAutoFit/>
          </a:bodyPr>
          <a:lstStyle/>
          <a:p>
            <a:pPr algn="ctr"/>
            <a:r>
              <a:rPr lang="en-US" sz="1200" dirty="0"/>
              <a:t>LED Pointing</a:t>
            </a:r>
          </a:p>
          <a:p>
            <a:pPr algn="ctr"/>
            <a:r>
              <a:rPr lang="en-US" sz="1200" dirty="0"/>
              <a:t>Error (Dome)</a:t>
            </a:r>
          </a:p>
        </p:txBody>
      </p:sp>
      <p:cxnSp>
        <p:nvCxnSpPr>
          <p:cNvPr id="322" name="Curved Connector 321"/>
          <p:cNvCxnSpPr/>
          <p:nvPr/>
        </p:nvCxnSpPr>
        <p:spPr>
          <a:xfrm rot="16200000" flipH="1">
            <a:off x="9809549" y="1463448"/>
            <a:ext cx="277655" cy="261977"/>
          </a:xfrm>
          <a:prstGeom prst="curvedConnector3">
            <a:avLst>
              <a:gd name="adj1" fmla="val 197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66" name="Group 565"/>
          <p:cNvGrpSpPr/>
          <p:nvPr/>
        </p:nvGrpSpPr>
        <p:grpSpPr>
          <a:xfrm>
            <a:off x="-2880756" y="5165531"/>
            <a:ext cx="2581538" cy="605935"/>
            <a:chOff x="1043833" y="3794454"/>
            <a:chExt cx="2507668" cy="559324"/>
          </a:xfrm>
        </p:grpSpPr>
        <mc:AlternateContent xmlns:mc="http://schemas.openxmlformats.org/markup-compatibility/2006" xmlns:a14="http://schemas.microsoft.com/office/drawing/2010/main">
          <mc:Choice Requires="a14">
            <p:sp>
              <p:nvSpPr>
                <p:cNvPr id="197" name="TextBox 196"/>
                <p:cNvSpPr txBox="1"/>
                <p:nvPr/>
              </p:nvSpPr>
              <p:spPr>
                <a:xfrm>
                  <a:off x="1043833" y="3794454"/>
                  <a:ext cx="1712411" cy="559324"/>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𝑟</m:t>
                            </m:r>
                          </m:num>
                          <m:den>
                            <m:func>
                              <m:funcPr>
                                <m:ctrlPr>
                                  <a:rPr lang="en-US" b="0" i="1" smtClean="0">
                                    <a:latin typeface="Cambria Math" charset="0"/>
                                  </a:rPr>
                                </m:ctrlPr>
                              </m:funcPr>
                              <m:fName>
                                <m:r>
                                  <m:rPr>
                                    <m:sty m:val="p"/>
                                  </m:rPr>
                                  <a:rPr lang="en-US" b="0" i="0" smtClean="0">
                                    <a:latin typeface="Cambria Math" panose="02040503050406030204" pitchFamily="18" charset="0"/>
                                  </a:rPr>
                                  <m:t>cos</m:t>
                                </m:r>
                              </m:fName>
                              <m:e>
                                <m:d>
                                  <m:dPr>
                                    <m:ctrlPr>
                                      <a:rPr lang="en-US" b="0" i="1" smtClean="0">
                                        <a:latin typeface="Cambria Math" charset="0"/>
                                      </a:rPr>
                                    </m:ctrlPr>
                                  </m:dPr>
                                  <m:e>
                                    <m:r>
                                      <a:rPr lang="en-US" b="0" i="1" smtClean="0">
                                        <a:latin typeface="Cambria Math" panose="02040503050406030204" pitchFamily="18" charset="0"/>
                                      </a:rPr>
                                      <m:t>𝜃</m:t>
                                    </m:r>
                                  </m:e>
                                </m:d>
                              </m:e>
                            </m:func>
                          </m:den>
                        </m:f>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oMath>
                    </m:oMathPara>
                  </a14:m>
                  <a:endParaRPr lang="en-US" dirty="0"/>
                </a:p>
              </p:txBody>
            </p:sp>
          </mc:Choice>
          <mc:Fallback xmlns="">
            <p:sp>
              <p:nvSpPr>
                <p:cNvPr id="197" name="TextBox 196"/>
                <p:cNvSpPr txBox="1">
                  <a:spLocks noRot="1" noChangeAspect="1" noMove="1" noResize="1" noEditPoints="1" noAdjustHandles="1" noChangeArrowheads="1" noChangeShapeType="1" noTextEdit="1"/>
                </p:cNvSpPr>
                <p:nvPr/>
              </p:nvSpPr>
              <p:spPr>
                <a:xfrm>
                  <a:off x="1043833" y="3794454"/>
                  <a:ext cx="1774075" cy="605935"/>
                </a:xfrm>
                <a:prstGeom prst="rect">
                  <a:avLst/>
                </a:prstGeom>
                <a:blipFill rotWithShape="0">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3" name="TextBox 562"/>
                <p:cNvSpPr txBox="1"/>
                <p:nvPr/>
              </p:nvSpPr>
              <p:spPr>
                <a:xfrm>
                  <a:off x="2774741" y="3916883"/>
                  <a:ext cx="776760" cy="340921"/>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63" name="TextBox 562"/>
                <p:cNvSpPr txBox="1">
                  <a:spLocks noRot="1" noChangeAspect="1" noMove="1" noResize="1" noEditPoints="1" noAdjustHandles="1" noChangeArrowheads="1" noChangeShapeType="1" noTextEdit="1"/>
                </p:cNvSpPr>
                <p:nvPr/>
              </p:nvSpPr>
              <p:spPr>
                <a:xfrm>
                  <a:off x="2774741" y="3916883"/>
                  <a:ext cx="810863" cy="369332"/>
                </a:xfrm>
                <a:prstGeom prst="rect">
                  <a:avLst/>
                </a:prstGeom>
                <a:blipFill rotWithShape="0">
                  <a:blip r:embed="rId13"/>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4" name="TextBox 563"/>
              <p:cNvSpPr txBox="1"/>
              <p:nvPr/>
            </p:nvSpPr>
            <p:spPr>
              <a:xfrm>
                <a:off x="-1260546" y="6452527"/>
                <a:ext cx="8108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m:t>
                      </m:r>
                    </m:oMath>
                  </m:oMathPara>
                </a14:m>
                <a:endParaRPr lang="en-US" dirty="0"/>
              </a:p>
            </p:txBody>
          </p:sp>
        </mc:Choice>
        <mc:Fallback xmlns="">
          <p:sp>
            <p:nvSpPr>
              <p:cNvPr id="564" name="TextBox 563"/>
              <p:cNvSpPr txBox="1">
                <a:spLocks noRot="1" noChangeAspect="1" noMove="1" noResize="1" noEditPoints="1" noAdjustHandles="1" noChangeArrowheads="1" noChangeShapeType="1" noTextEdit="1"/>
              </p:cNvSpPr>
              <p:nvPr/>
            </p:nvSpPr>
            <p:spPr>
              <a:xfrm>
                <a:off x="-1260546" y="5995327"/>
                <a:ext cx="810863" cy="369332"/>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5" name="TextBox 564"/>
              <p:cNvSpPr txBox="1"/>
              <p:nvPr/>
            </p:nvSpPr>
            <p:spPr>
              <a:xfrm>
                <a:off x="-2344592" y="4179410"/>
                <a:ext cx="2168094" cy="5986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𝐼𝑛𝑡𝑒𝑛𝑠𝑖𝑡𝑦</m:t>
                      </m:r>
                      <m:r>
                        <a:rPr lang="en-US" sz="1600" i="1">
                          <a:latin typeface="Cambria Math" panose="02040503050406030204" pitchFamily="18" charset="0"/>
                        </a:rPr>
                        <m:t> ∝ </m:t>
                      </m:r>
                      <m:f>
                        <m:fPr>
                          <m:ctrlPr>
                            <a:rPr lang="en-US" sz="1600" i="1">
                              <a:latin typeface="Cambria Math" charset="0"/>
                            </a:rPr>
                          </m:ctrlPr>
                        </m:fPr>
                        <m:num>
                          <m:r>
                            <a:rPr lang="en-US" sz="1600" i="1">
                              <a:latin typeface="Cambria Math" panose="02040503050406030204" pitchFamily="18" charset="0"/>
                            </a:rPr>
                            <m:t>1</m:t>
                          </m:r>
                        </m:num>
                        <m:den>
                          <m:sSup>
                            <m:sSupPr>
                              <m:ctrlPr>
                                <a:rPr lang="en-US" sz="1600" i="1">
                                  <a:latin typeface="Cambria Math" charset="0"/>
                                </a:rPr>
                              </m:ctrlPr>
                            </m:sSupPr>
                            <m:e>
                              <m:r>
                                <a:rPr lang="en-US" sz="1600" i="1">
                                  <a:latin typeface="Cambria Math" panose="02040503050406030204" pitchFamily="18" charset="0"/>
                                </a:rPr>
                                <m:t>(</m:t>
                              </m:r>
                              <m:r>
                                <a:rPr lang="en-US" sz="1600" i="1">
                                  <a:latin typeface="Cambria Math" panose="02040503050406030204" pitchFamily="18" charset="0"/>
                                </a:rPr>
                                <m:t>𝑟</m:t>
                              </m:r>
                              <m:r>
                                <a:rPr lang="en-US" sz="1600" i="1">
                                  <a:latin typeface="Cambria Math" panose="02040503050406030204" pitchFamily="18" charset="0"/>
                                </a:rPr>
                                <m:t>+</m:t>
                              </m:r>
                              <m:r>
                                <a:rPr lang="en-US" sz="1600" i="1">
                                  <a:latin typeface="Cambria Math" panose="02040503050406030204" pitchFamily="18" charset="0"/>
                                </a:rPr>
                                <m:t>𝛿</m:t>
                              </m:r>
                              <m:r>
                                <a:rPr lang="en-US" sz="1600" i="1">
                                  <a:latin typeface="Cambria Math" panose="02040503050406030204" pitchFamily="18" charset="0"/>
                                </a:rPr>
                                <m:t>)</m:t>
                              </m:r>
                            </m:e>
                            <m:sup>
                              <m:r>
                                <a:rPr lang="en-US" sz="1600" i="1">
                                  <a:latin typeface="Cambria Math" panose="02040503050406030204" pitchFamily="18" charset="0"/>
                                </a:rPr>
                                <m:t>2</m:t>
                              </m:r>
                            </m:sup>
                          </m:sSup>
                        </m:den>
                      </m:f>
                    </m:oMath>
                  </m:oMathPara>
                </a14:m>
                <a:endParaRPr lang="en-US" sz="1600" dirty="0"/>
              </a:p>
            </p:txBody>
          </p:sp>
        </mc:Choice>
        <mc:Fallback xmlns="">
          <p:sp>
            <p:nvSpPr>
              <p:cNvPr id="565" name="TextBox 564"/>
              <p:cNvSpPr txBox="1">
                <a:spLocks noRot="1" noChangeAspect="1" noMove="1" noResize="1" noEditPoints="1" noAdjustHandles="1" noChangeArrowheads="1" noChangeShapeType="1" noTextEdit="1"/>
              </p:cNvSpPr>
              <p:nvPr/>
            </p:nvSpPr>
            <p:spPr>
              <a:xfrm>
                <a:off x="-2344592" y="3722209"/>
                <a:ext cx="2168093" cy="598625"/>
              </a:xfrm>
              <a:prstGeom prst="rect">
                <a:avLst/>
              </a:prstGeom>
              <a:blipFill rotWithShape="1">
                <a:blip r:embed="rId15"/>
                <a:stretch>
                  <a:fillRect/>
                </a:stretch>
              </a:blipFill>
            </p:spPr>
            <p:txBody>
              <a:bodyPr/>
              <a:lstStyle/>
              <a:p>
                <a:r>
                  <a:rPr lang="en-US">
                    <a:noFill/>
                  </a:rPr>
                  <a:t> </a:t>
                </a:r>
              </a:p>
            </p:txBody>
          </p:sp>
        </mc:Fallback>
      </mc:AlternateContent>
      <p:sp>
        <p:nvSpPr>
          <p:cNvPr id="177" name="TextBox 176"/>
          <p:cNvSpPr txBox="1"/>
          <p:nvPr/>
        </p:nvSpPr>
        <p:spPr>
          <a:xfrm>
            <a:off x="8736642" y="4009546"/>
            <a:ext cx="2616535" cy="307777"/>
          </a:xfrm>
          <a:prstGeom prst="rect">
            <a:avLst/>
          </a:prstGeom>
          <a:noFill/>
        </p:spPr>
        <p:txBody>
          <a:bodyPr wrap="square" rtlCol="0">
            <a:spAutoFit/>
          </a:bodyPr>
          <a:lstStyle/>
          <a:p>
            <a:pPr algn="ctr"/>
            <a:r>
              <a:rPr lang="en-US" sz="1400" b="1" dirty="0"/>
              <a:t>Angle of illumination (</a:t>
            </a:r>
            <a:r>
              <a:rPr lang="en-US" sz="1400" b="1" dirty="0" err="1"/>
              <a:t>deg</a:t>
            </a:r>
            <a:r>
              <a:rPr lang="en-US" sz="1400" b="1" dirty="0"/>
              <a:t>)</a:t>
            </a:r>
          </a:p>
        </p:txBody>
      </p:sp>
      <p:sp>
        <p:nvSpPr>
          <p:cNvPr id="179" name="TextBox 178"/>
          <p:cNvSpPr txBox="1"/>
          <p:nvPr/>
        </p:nvSpPr>
        <p:spPr>
          <a:xfrm rot="16200000">
            <a:off x="7190631" y="2777143"/>
            <a:ext cx="2162190" cy="307777"/>
          </a:xfrm>
          <a:prstGeom prst="rect">
            <a:avLst/>
          </a:prstGeom>
          <a:noFill/>
        </p:spPr>
        <p:txBody>
          <a:bodyPr wrap="square" rtlCol="0">
            <a:spAutoFit/>
          </a:bodyPr>
          <a:lstStyle/>
          <a:p>
            <a:pPr algn="ctr"/>
            <a:r>
              <a:rPr lang="en-US" sz="1400" b="1" dirty="0"/>
              <a:t>Normalized intensity</a:t>
            </a:r>
          </a:p>
        </p:txBody>
      </p:sp>
      <p:sp>
        <p:nvSpPr>
          <p:cNvPr id="180" name="TextBox 179"/>
          <p:cNvSpPr txBox="1"/>
          <p:nvPr/>
        </p:nvSpPr>
        <p:spPr>
          <a:xfrm>
            <a:off x="9098240" y="6793313"/>
            <a:ext cx="2076364" cy="307777"/>
          </a:xfrm>
          <a:prstGeom prst="rect">
            <a:avLst/>
          </a:prstGeom>
          <a:noFill/>
        </p:spPr>
        <p:txBody>
          <a:bodyPr wrap="square" rtlCol="0">
            <a:spAutoFit/>
          </a:bodyPr>
          <a:lstStyle/>
          <a:p>
            <a:pPr algn="ctr"/>
            <a:r>
              <a:rPr lang="en-US" sz="1400" b="1" dirty="0"/>
              <a:t>X angle (</a:t>
            </a:r>
            <a:r>
              <a:rPr lang="en-US" sz="1400" b="1" dirty="0" err="1"/>
              <a:t>deg</a:t>
            </a:r>
            <a:r>
              <a:rPr lang="en-US" sz="1400" b="1" dirty="0"/>
              <a:t>)</a:t>
            </a:r>
          </a:p>
        </p:txBody>
      </p:sp>
      <p:sp>
        <p:nvSpPr>
          <p:cNvPr id="186" name="TextBox 185"/>
          <p:cNvSpPr txBox="1"/>
          <p:nvPr/>
        </p:nvSpPr>
        <p:spPr>
          <a:xfrm rot="16200000">
            <a:off x="7233545" y="5446891"/>
            <a:ext cx="2076364" cy="307777"/>
          </a:xfrm>
          <a:prstGeom prst="rect">
            <a:avLst/>
          </a:prstGeom>
          <a:noFill/>
        </p:spPr>
        <p:txBody>
          <a:bodyPr wrap="square" rtlCol="0">
            <a:spAutoFit/>
          </a:bodyPr>
          <a:lstStyle/>
          <a:p>
            <a:pPr algn="ctr"/>
            <a:r>
              <a:rPr lang="en-US" sz="1400" b="1" dirty="0"/>
              <a:t>Y angle (</a:t>
            </a:r>
            <a:r>
              <a:rPr lang="en-US" sz="1400" b="1" dirty="0" err="1"/>
              <a:t>deg</a:t>
            </a:r>
            <a:r>
              <a:rPr lang="en-US" sz="1400" b="1" dirty="0"/>
              <a:t>)</a:t>
            </a:r>
          </a:p>
        </p:txBody>
      </p:sp>
      <p:sp>
        <p:nvSpPr>
          <p:cNvPr id="187" name="Rectangle 186"/>
          <p:cNvSpPr/>
          <p:nvPr/>
        </p:nvSpPr>
        <p:spPr>
          <a:xfrm>
            <a:off x="7918652" y="1207547"/>
            <a:ext cx="4054480" cy="311611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1" name="Picture 1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6069" y="1327444"/>
            <a:ext cx="6954962" cy="3078226"/>
          </a:xfrm>
          <a:prstGeom prst="rect">
            <a:avLst/>
          </a:prstGeom>
        </p:spPr>
      </p:pic>
    </p:spTree>
    <p:extLst>
      <p:ext uri="{BB962C8B-B14F-4D97-AF65-F5344CB8AC3E}">
        <p14:creationId xmlns:p14="http://schemas.microsoft.com/office/powerpoint/2010/main" val="1712457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40740</TotalTime>
  <Words>1939</Words>
  <Application>Microsoft Macintosh PowerPoint</Application>
  <PresentationFormat>Custom</PresentationFormat>
  <Paragraphs>287</Paragraphs>
  <Slides>10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Cambria Math</vt:lpstr>
      <vt:lpstr>宋体</vt:lpstr>
      <vt:lpstr>Arial</vt:lpstr>
      <vt:lpstr>Office Theme</vt:lpstr>
      <vt:lpstr>PowerPoint Presentation</vt:lpstr>
      <vt:lpstr>PowerPoint Presentation</vt:lpstr>
      <vt:lpstr>PowerPoint Presentation</vt:lpstr>
      <vt:lpstr>PowerPoint Presentation</vt:lpstr>
      <vt:lpstr>PowerPoint Presentation</vt:lpstr>
      <vt:lpstr>OLD/EXTRA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Ziji</dc:creator>
  <cp:lastModifiedBy>Zack Phillips</cp:lastModifiedBy>
  <cp:revision>291</cp:revision>
  <cp:lastPrinted>2016-12-16T04:06:48Z</cp:lastPrinted>
  <dcterms:created xsi:type="dcterms:W3CDTF">2014-07-18T01:01:10Z</dcterms:created>
  <dcterms:modified xsi:type="dcterms:W3CDTF">2016-12-16T05:04:02Z</dcterms:modified>
</cp:coreProperties>
</file>